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264" r:id="rId2"/>
    <p:sldId id="301" r:id="rId3"/>
    <p:sldId id="303" r:id="rId4"/>
    <p:sldId id="304" r:id="rId5"/>
    <p:sldId id="305" r:id="rId6"/>
    <p:sldId id="306" r:id="rId7"/>
    <p:sldId id="307" r:id="rId8"/>
    <p:sldId id="308" r:id="rId9"/>
    <p:sldId id="278" r:id="rId10"/>
    <p:sldId id="309" r:id="rId11"/>
    <p:sldId id="310" r:id="rId12"/>
    <p:sldId id="311" r:id="rId13"/>
    <p:sldId id="312" r:id="rId14"/>
    <p:sldId id="313" r:id="rId15"/>
    <p:sldId id="314" r:id="rId16"/>
    <p:sldId id="315" r:id="rId17"/>
    <p:sldId id="316" r:id="rId18"/>
    <p:sldId id="317" r:id="rId19"/>
    <p:sldId id="318" r:id="rId20"/>
    <p:sldId id="319" r:id="rId21"/>
    <p:sldId id="320" r:id="rId22"/>
    <p:sldId id="321" r:id="rId23"/>
    <p:sldId id="322" r:id="rId24"/>
    <p:sldId id="324" r:id="rId25"/>
    <p:sldId id="328" r:id="rId26"/>
    <p:sldId id="325" r:id="rId27"/>
    <p:sldId id="326" r:id="rId28"/>
    <p:sldId id="329" r:id="rId29"/>
    <p:sldId id="335" r:id="rId30"/>
    <p:sldId id="330" r:id="rId31"/>
    <p:sldId id="332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A94DA8A-BA3E-4801-BB99-70493DC92EAF}" type="doc">
      <dgm:prSet loTypeId="urn:microsoft.com/office/officeart/2005/8/layout/default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49CFFE0B-41CC-4B37-A849-79643A781259}">
      <dgm:prSet custT="1"/>
      <dgm:spPr/>
      <dgm:t>
        <a:bodyPr/>
        <a:lstStyle/>
        <a:p>
          <a:r>
            <a:rPr lang="en-CA" sz="2400">
              <a:latin typeface="Times New Roman" panose="02020603050405020304" pitchFamily="18" charset="0"/>
              <a:cs typeface="Times New Roman" panose="02020603050405020304" pitchFamily="18" charset="0"/>
            </a:rPr>
            <a:t>Introduction</a:t>
          </a:r>
          <a:endParaRPr lang="en-US" sz="2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28C3106-DE94-4101-850F-51A14006E4AF}" type="parTrans" cxnId="{9047C808-C181-4B08-BCA1-0AE381471AF8}">
      <dgm:prSet/>
      <dgm:spPr/>
      <dgm:t>
        <a:bodyPr/>
        <a:lstStyle/>
        <a:p>
          <a:endParaRPr lang="en-US" sz="2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0E05582-7DB9-4A4A-A8D9-CEFAEA33B08C}" type="sibTrans" cxnId="{9047C808-C181-4B08-BCA1-0AE381471AF8}">
      <dgm:prSet/>
      <dgm:spPr/>
      <dgm:t>
        <a:bodyPr/>
        <a:lstStyle/>
        <a:p>
          <a:endParaRPr lang="en-US" sz="2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1F06A64-D03E-4BCF-B353-03944673C21D}">
      <dgm:prSet custT="1"/>
      <dgm:spPr/>
      <dgm:t>
        <a:bodyPr/>
        <a:lstStyle/>
        <a:p>
          <a:pPr rtl="0"/>
          <a:r>
            <a:rPr lang="en-CA" sz="2400">
              <a:latin typeface="Times New Roman" panose="02020603050405020304" pitchFamily="18" charset="0"/>
              <a:cs typeface="Times New Roman" panose="02020603050405020304" pitchFamily="18" charset="0"/>
            </a:rPr>
            <a:t>Data Preperation</a:t>
          </a:r>
          <a:endParaRPr lang="en-US" sz="2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CE4881C-888D-4706-A880-7D0B740B6B65}" type="parTrans" cxnId="{6D0EE868-7A0A-4E08-996C-B61610FD736F}">
      <dgm:prSet/>
      <dgm:spPr/>
      <dgm:t>
        <a:bodyPr/>
        <a:lstStyle/>
        <a:p>
          <a:endParaRPr lang="en-US" sz="2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7C7B36B-58ED-419D-B647-F310C0F5C73D}" type="sibTrans" cxnId="{6D0EE868-7A0A-4E08-996C-B61610FD736F}">
      <dgm:prSet/>
      <dgm:spPr/>
      <dgm:t>
        <a:bodyPr/>
        <a:lstStyle/>
        <a:p>
          <a:endParaRPr lang="en-US" sz="2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C6DA270-6403-4C31-8E9E-51025FFDB53C}">
      <dgm:prSet phldr="0" custT="1"/>
      <dgm:spPr/>
      <dgm:t>
        <a:bodyPr/>
        <a:lstStyle/>
        <a:p>
          <a:pPr rtl="0"/>
          <a:r>
            <a:rPr lang="en-CA" sz="2400">
              <a:latin typeface="Times New Roman" panose="02020603050405020304" pitchFamily="18" charset="0"/>
              <a:cs typeface="Times New Roman" panose="02020603050405020304" pitchFamily="18" charset="0"/>
            </a:rPr>
            <a:t> Recommender system methodologies</a:t>
          </a:r>
        </a:p>
      </dgm:t>
    </dgm:pt>
    <dgm:pt modelId="{EBE826A5-AE35-465D-8EBE-D372D2227D04}" type="parTrans" cxnId="{BCC0FFB8-17C2-4416-B967-7EE190E2ABBF}">
      <dgm:prSet/>
      <dgm:spPr/>
      <dgm:t>
        <a:bodyPr/>
        <a:lstStyle/>
        <a:p>
          <a:endParaRPr lang="en-US" sz="2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C4EE636-A30F-4E41-A0D0-867BF40EA856}" type="sibTrans" cxnId="{BCC0FFB8-17C2-4416-B967-7EE190E2ABBF}">
      <dgm:prSet/>
      <dgm:spPr/>
      <dgm:t>
        <a:bodyPr/>
        <a:lstStyle/>
        <a:p>
          <a:endParaRPr lang="en-US" sz="2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99F1882-FA2A-42BE-BC59-77BB106F7B6B}">
      <dgm:prSet custT="1"/>
      <dgm:spPr/>
      <dgm:t>
        <a:bodyPr/>
        <a:lstStyle/>
        <a:p>
          <a:pPr rtl="0"/>
          <a:r>
            <a:rPr lang="en-CA" sz="2400">
              <a:latin typeface="Times New Roman" panose="02020603050405020304" pitchFamily="18" charset="0"/>
              <a:cs typeface="Times New Roman" panose="02020603050405020304" pitchFamily="18" charset="0"/>
            </a:rPr>
            <a:t>Chatbot implementation and demo </a:t>
          </a:r>
          <a:endParaRPr lang="en-US" sz="2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74B50EF-C5A6-4BC0-A54B-6EFCCAB7E4BF}" type="parTrans" cxnId="{2230AEB4-4934-44A2-9D19-30F5DDDC2D5B}">
      <dgm:prSet/>
      <dgm:spPr/>
      <dgm:t>
        <a:bodyPr/>
        <a:lstStyle/>
        <a:p>
          <a:endParaRPr lang="en-US" sz="2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02EFCD95-80A0-4DF9-BFE9-EEF51B9A7A7D}" type="sibTrans" cxnId="{2230AEB4-4934-44A2-9D19-30F5DDDC2D5B}">
      <dgm:prSet/>
      <dgm:spPr/>
      <dgm:t>
        <a:bodyPr/>
        <a:lstStyle/>
        <a:p>
          <a:endParaRPr lang="en-US" sz="2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9A7F2C2-A4B2-46E6-B3FA-687A00E6EC25}">
      <dgm:prSet custT="1"/>
      <dgm:spPr/>
      <dgm:t>
        <a:bodyPr/>
        <a:lstStyle/>
        <a:p>
          <a:r>
            <a:rPr lang="en-CA" sz="2400">
              <a:latin typeface="Times New Roman" panose="02020603050405020304" pitchFamily="18" charset="0"/>
              <a:cs typeface="Times New Roman" panose="02020603050405020304" pitchFamily="18" charset="0"/>
            </a:rPr>
            <a:t>Summary</a:t>
          </a:r>
          <a:endParaRPr lang="en-US" sz="2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2A48CE0-2037-494B-848F-FFF12DCBE1A4}" type="parTrans" cxnId="{223778C1-C56A-4393-800D-8EBBABCFC9F1}">
      <dgm:prSet/>
      <dgm:spPr/>
      <dgm:t>
        <a:bodyPr/>
        <a:lstStyle/>
        <a:p>
          <a:endParaRPr lang="en-US" sz="2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0B37E4DC-B00C-407A-87D3-DFDF01DBF1FB}" type="sibTrans" cxnId="{223778C1-C56A-4393-800D-8EBBABCFC9F1}">
      <dgm:prSet/>
      <dgm:spPr/>
      <dgm:t>
        <a:bodyPr/>
        <a:lstStyle/>
        <a:p>
          <a:endParaRPr lang="en-US" sz="2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AC77226-6209-4930-9360-157E46DBD944}">
      <dgm:prSet phldr="0" custT="1"/>
      <dgm:spPr/>
      <dgm:t>
        <a:bodyPr/>
        <a:lstStyle/>
        <a:p>
          <a:r>
            <a:rPr lang="en-CA" sz="2400">
              <a:latin typeface="Times New Roman" panose="02020603050405020304" pitchFamily="18" charset="0"/>
              <a:cs typeface="Times New Roman" panose="02020603050405020304" pitchFamily="18" charset="0"/>
            </a:rPr>
            <a:t>Results</a:t>
          </a:r>
        </a:p>
      </dgm:t>
    </dgm:pt>
    <dgm:pt modelId="{CF5CD835-BF27-4665-BC75-3311EB4BE1D2}" type="parTrans" cxnId="{20B27EF5-7A41-4549-BCA8-0F4892827ADE}">
      <dgm:prSet/>
      <dgm:spPr/>
      <dgm:t>
        <a:bodyPr/>
        <a:lstStyle/>
        <a:p>
          <a:endParaRPr lang="en-CA" sz="2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3FD4A87-C259-452F-B704-64CF92779623}" type="sibTrans" cxnId="{20B27EF5-7A41-4549-BCA8-0F4892827ADE}">
      <dgm:prSet/>
      <dgm:spPr/>
      <dgm:t>
        <a:bodyPr/>
        <a:lstStyle/>
        <a:p>
          <a:endParaRPr lang="en-GB" sz="2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B0BD741-AD67-4E6E-8657-A72989C83F59}">
      <dgm:prSet phldr="0" custT="1"/>
      <dgm:spPr/>
      <dgm:t>
        <a:bodyPr/>
        <a:lstStyle/>
        <a:p>
          <a:pPr rtl="0"/>
          <a:r>
            <a:rPr lang="en-CA" sz="2400">
              <a:latin typeface="Times New Roman" panose="02020603050405020304" pitchFamily="18" charset="0"/>
              <a:cs typeface="Times New Roman" panose="02020603050405020304" pitchFamily="18" charset="0"/>
            </a:rPr>
            <a:t>Error Analysis</a:t>
          </a:r>
        </a:p>
      </dgm:t>
    </dgm:pt>
    <dgm:pt modelId="{58BFC04C-22B9-41E7-A008-28D62210B2AD}" type="parTrans" cxnId="{0A08B05E-7A7A-4A8F-9D76-7638C8BBF650}">
      <dgm:prSet/>
      <dgm:spPr/>
      <dgm:t>
        <a:bodyPr/>
        <a:lstStyle/>
        <a:p>
          <a:endParaRPr lang="en-CA" sz="2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E88D64C-EE6A-4086-AD89-374DCAEB7714}" type="sibTrans" cxnId="{0A08B05E-7A7A-4A8F-9D76-7638C8BBF650}">
      <dgm:prSet/>
      <dgm:spPr/>
      <dgm:t>
        <a:bodyPr/>
        <a:lstStyle/>
        <a:p>
          <a:endParaRPr lang="en-GB" sz="2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E84C024-6F7E-4A7D-AB04-F3187A14E91D}">
      <dgm:prSet phldr="0" custT="1"/>
      <dgm:spPr/>
      <dgm:t>
        <a:bodyPr/>
        <a:lstStyle/>
        <a:p>
          <a:r>
            <a:rPr lang="en-CA" sz="2400">
              <a:latin typeface="Times New Roman" panose="02020603050405020304" pitchFamily="18" charset="0"/>
              <a:cs typeface="Times New Roman" panose="02020603050405020304" pitchFamily="18" charset="0"/>
            </a:rPr>
            <a:t>Insights</a:t>
          </a:r>
        </a:p>
      </dgm:t>
    </dgm:pt>
    <dgm:pt modelId="{398D2012-AD07-4824-8CD4-8E5A20559B03}" type="parTrans" cxnId="{F4A917DF-24A9-4603-A39C-AB6F290C66F6}">
      <dgm:prSet/>
      <dgm:spPr/>
      <dgm:t>
        <a:bodyPr/>
        <a:lstStyle/>
        <a:p>
          <a:endParaRPr lang="en-CA" sz="2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23B6762-399F-483C-9FF1-8A9F565F4982}" type="sibTrans" cxnId="{F4A917DF-24A9-4603-A39C-AB6F290C66F6}">
      <dgm:prSet/>
      <dgm:spPr/>
      <dgm:t>
        <a:bodyPr/>
        <a:lstStyle/>
        <a:p>
          <a:endParaRPr lang="en-GB" sz="2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1B9D745-5519-45F3-84D4-60735704201C}" type="pres">
      <dgm:prSet presAssocID="{7A94DA8A-BA3E-4801-BB99-70493DC92EAF}" presName="diagram" presStyleCnt="0">
        <dgm:presLayoutVars>
          <dgm:dir/>
          <dgm:resizeHandles val="exact"/>
        </dgm:presLayoutVars>
      </dgm:prSet>
      <dgm:spPr/>
    </dgm:pt>
    <dgm:pt modelId="{4A8BF947-3097-4CE9-8CB1-9A0D9944B9A7}" type="pres">
      <dgm:prSet presAssocID="{49CFFE0B-41CC-4B37-A849-79643A781259}" presName="node" presStyleLbl="node1" presStyleIdx="0" presStyleCnt="8">
        <dgm:presLayoutVars>
          <dgm:bulletEnabled val="1"/>
        </dgm:presLayoutVars>
      </dgm:prSet>
      <dgm:spPr/>
    </dgm:pt>
    <dgm:pt modelId="{70903FC8-0428-4220-9B9A-8C6F09ED9A31}" type="pres">
      <dgm:prSet presAssocID="{F0E05582-7DB9-4A4A-A8D9-CEFAEA33B08C}" presName="sibTrans" presStyleCnt="0"/>
      <dgm:spPr/>
    </dgm:pt>
    <dgm:pt modelId="{F1AC3D92-7D03-458D-95C6-02A162FD2985}" type="pres">
      <dgm:prSet presAssocID="{41F06A64-D03E-4BCF-B353-03944673C21D}" presName="node" presStyleLbl="node1" presStyleIdx="1" presStyleCnt="8">
        <dgm:presLayoutVars>
          <dgm:bulletEnabled val="1"/>
        </dgm:presLayoutVars>
      </dgm:prSet>
      <dgm:spPr/>
    </dgm:pt>
    <dgm:pt modelId="{81699016-6AED-420A-A794-3B646CB12AC3}" type="pres">
      <dgm:prSet presAssocID="{17C7B36B-58ED-419D-B647-F310C0F5C73D}" presName="sibTrans" presStyleCnt="0"/>
      <dgm:spPr/>
    </dgm:pt>
    <dgm:pt modelId="{FB774077-46D0-44EE-BD7C-781969E2FD79}" type="pres">
      <dgm:prSet presAssocID="{4C6DA270-6403-4C31-8E9E-51025FFDB53C}" presName="node" presStyleLbl="node1" presStyleIdx="2" presStyleCnt="8">
        <dgm:presLayoutVars>
          <dgm:bulletEnabled val="1"/>
        </dgm:presLayoutVars>
      </dgm:prSet>
      <dgm:spPr/>
    </dgm:pt>
    <dgm:pt modelId="{98A60A22-3851-4674-B207-15D8BCA3C006}" type="pres">
      <dgm:prSet presAssocID="{3C4EE636-A30F-4E41-A0D0-867BF40EA856}" presName="sibTrans" presStyleCnt="0"/>
      <dgm:spPr/>
    </dgm:pt>
    <dgm:pt modelId="{5530405E-C6C6-413C-8471-483AFDEE2159}" type="pres">
      <dgm:prSet presAssocID="{6AC77226-6209-4930-9360-157E46DBD944}" presName="node" presStyleLbl="node1" presStyleIdx="3" presStyleCnt="8">
        <dgm:presLayoutVars>
          <dgm:bulletEnabled val="1"/>
        </dgm:presLayoutVars>
      </dgm:prSet>
      <dgm:spPr/>
    </dgm:pt>
    <dgm:pt modelId="{20491170-B206-4B6E-B5AF-86BCA18C53C0}" type="pres">
      <dgm:prSet presAssocID="{A3FD4A87-C259-452F-B704-64CF92779623}" presName="sibTrans" presStyleCnt="0"/>
      <dgm:spPr/>
    </dgm:pt>
    <dgm:pt modelId="{1895DC56-AD0C-404E-875A-BAAE4E6D3CA8}" type="pres">
      <dgm:prSet presAssocID="{BB0BD741-AD67-4E6E-8657-A72989C83F59}" presName="node" presStyleLbl="node1" presStyleIdx="4" presStyleCnt="8">
        <dgm:presLayoutVars>
          <dgm:bulletEnabled val="1"/>
        </dgm:presLayoutVars>
      </dgm:prSet>
      <dgm:spPr/>
    </dgm:pt>
    <dgm:pt modelId="{6CE016DD-BD33-492A-8166-1516525B1B88}" type="pres">
      <dgm:prSet presAssocID="{FE88D64C-EE6A-4086-AD89-374DCAEB7714}" presName="sibTrans" presStyleCnt="0"/>
      <dgm:spPr/>
    </dgm:pt>
    <dgm:pt modelId="{0FFFF022-7F15-4849-8A88-A178A7D3D4B9}" type="pres">
      <dgm:prSet presAssocID="{E99F1882-FA2A-42BE-BC59-77BB106F7B6B}" presName="node" presStyleLbl="node1" presStyleIdx="5" presStyleCnt="8">
        <dgm:presLayoutVars>
          <dgm:bulletEnabled val="1"/>
        </dgm:presLayoutVars>
      </dgm:prSet>
      <dgm:spPr/>
    </dgm:pt>
    <dgm:pt modelId="{11A07135-46BA-428F-BF5E-06C1AC720BAD}" type="pres">
      <dgm:prSet presAssocID="{02EFCD95-80A0-4DF9-BFE9-EEF51B9A7A7D}" presName="sibTrans" presStyleCnt="0"/>
      <dgm:spPr/>
    </dgm:pt>
    <dgm:pt modelId="{B777F5BA-22B0-4142-A30E-421EFDCC8565}" type="pres">
      <dgm:prSet presAssocID="{5E84C024-6F7E-4A7D-AB04-F3187A14E91D}" presName="node" presStyleLbl="node1" presStyleIdx="6" presStyleCnt="8">
        <dgm:presLayoutVars>
          <dgm:bulletEnabled val="1"/>
        </dgm:presLayoutVars>
      </dgm:prSet>
      <dgm:spPr/>
    </dgm:pt>
    <dgm:pt modelId="{99102BB7-1093-4102-AA81-06AADE81D85A}" type="pres">
      <dgm:prSet presAssocID="{F23B6762-399F-483C-9FF1-8A9F565F4982}" presName="sibTrans" presStyleCnt="0"/>
      <dgm:spPr/>
    </dgm:pt>
    <dgm:pt modelId="{BFD107A4-FB8B-41D6-8EF2-16EA7374ECE0}" type="pres">
      <dgm:prSet presAssocID="{B9A7F2C2-A4B2-46E6-B3FA-687A00E6EC25}" presName="node" presStyleLbl="node1" presStyleIdx="7" presStyleCnt="8">
        <dgm:presLayoutVars>
          <dgm:bulletEnabled val="1"/>
        </dgm:presLayoutVars>
      </dgm:prSet>
      <dgm:spPr/>
    </dgm:pt>
  </dgm:ptLst>
  <dgm:cxnLst>
    <dgm:cxn modelId="{9047C808-C181-4B08-BCA1-0AE381471AF8}" srcId="{7A94DA8A-BA3E-4801-BB99-70493DC92EAF}" destId="{49CFFE0B-41CC-4B37-A849-79643A781259}" srcOrd="0" destOrd="0" parTransId="{628C3106-DE94-4101-850F-51A14006E4AF}" sibTransId="{F0E05582-7DB9-4A4A-A8D9-CEFAEA33B08C}"/>
    <dgm:cxn modelId="{7A76E72C-85BB-4058-B9FD-90F29DD1C776}" type="presOf" srcId="{5E84C024-6F7E-4A7D-AB04-F3187A14E91D}" destId="{B777F5BA-22B0-4142-A30E-421EFDCC8565}" srcOrd="0" destOrd="0" presId="urn:microsoft.com/office/officeart/2005/8/layout/default"/>
    <dgm:cxn modelId="{DDA62733-D6E6-4DFF-B955-AADE2BEFC690}" type="presOf" srcId="{BB0BD741-AD67-4E6E-8657-A72989C83F59}" destId="{1895DC56-AD0C-404E-875A-BAAE4E6D3CA8}" srcOrd="0" destOrd="0" presId="urn:microsoft.com/office/officeart/2005/8/layout/default"/>
    <dgm:cxn modelId="{0A08B05E-7A7A-4A8F-9D76-7638C8BBF650}" srcId="{7A94DA8A-BA3E-4801-BB99-70493DC92EAF}" destId="{BB0BD741-AD67-4E6E-8657-A72989C83F59}" srcOrd="4" destOrd="0" parTransId="{58BFC04C-22B9-41E7-A008-28D62210B2AD}" sibTransId="{FE88D64C-EE6A-4086-AD89-374DCAEB7714}"/>
    <dgm:cxn modelId="{6D0EE868-7A0A-4E08-996C-B61610FD736F}" srcId="{7A94DA8A-BA3E-4801-BB99-70493DC92EAF}" destId="{41F06A64-D03E-4BCF-B353-03944673C21D}" srcOrd="1" destOrd="0" parTransId="{ACE4881C-888D-4706-A880-7D0B740B6B65}" sibTransId="{17C7B36B-58ED-419D-B647-F310C0F5C73D}"/>
    <dgm:cxn modelId="{CBE47471-A078-4169-9E4E-B57FF577C6F1}" type="presOf" srcId="{6AC77226-6209-4930-9360-157E46DBD944}" destId="{5530405E-C6C6-413C-8471-483AFDEE2159}" srcOrd="0" destOrd="0" presId="urn:microsoft.com/office/officeart/2005/8/layout/default"/>
    <dgm:cxn modelId="{2DF1EC54-7160-4C0A-9E63-227BE49EA16C}" type="presOf" srcId="{4C6DA270-6403-4C31-8E9E-51025FFDB53C}" destId="{FB774077-46D0-44EE-BD7C-781969E2FD79}" srcOrd="0" destOrd="0" presId="urn:microsoft.com/office/officeart/2005/8/layout/default"/>
    <dgm:cxn modelId="{FF8933B1-C067-4A15-BD0D-A2C8B3FFD7FE}" type="presOf" srcId="{B9A7F2C2-A4B2-46E6-B3FA-687A00E6EC25}" destId="{BFD107A4-FB8B-41D6-8EF2-16EA7374ECE0}" srcOrd="0" destOrd="0" presId="urn:microsoft.com/office/officeart/2005/8/layout/default"/>
    <dgm:cxn modelId="{2230AEB4-4934-44A2-9D19-30F5DDDC2D5B}" srcId="{7A94DA8A-BA3E-4801-BB99-70493DC92EAF}" destId="{E99F1882-FA2A-42BE-BC59-77BB106F7B6B}" srcOrd="5" destOrd="0" parTransId="{B74B50EF-C5A6-4BC0-A54B-6EFCCAB7E4BF}" sibTransId="{02EFCD95-80A0-4DF9-BFE9-EEF51B9A7A7D}"/>
    <dgm:cxn modelId="{BCC0FFB8-17C2-4416-B967-7EE190E2ABBF}" srcId="{7A94DA8A-BA3E-4801-BB99-70493DC92EAF}" destId="{4C6DA270-6403-4C31-8E9E-51025FFDB53C}" srcOrd="2" destOrd="0" parTransId="{EBE826A5-AE35-465D-8EBE-D372D2227D04}" sibTransId="{3C4EE636-A30F-4E41-A0D0-867BF40EA856}"/>
    <dgm:cxn modelId="{223778C1-C56A-4393-800D-8EBBABCFC9F1}" srcId="{7A94DA8A-BA3E-4801-BB99-70493DC92EAF}" destId="{B9A7F2C2-A4B2-46E6-B3FA-687A00E6EC25}" srcOrd="7" destOrd="0" parTransId="{52A48CE0-2037-494B-848F-FFF12DCBE1A4}" sibTransId="{0B37E4DC-B00C-407A-87D3-DFDF01DBF1FB}"/>
    <dgm:cxn modelId="{E472B6D4-6138-4349-BDE0-AFE368C0B48E}" type="presOf" srcId="{49CFFE0B-41CC-4B37-A849-79643A781259}" destId="{4A8BF947-3097-4CE9-8CB1-9A0D9944B9A7}" srcOrd="0" destOrd="0" presId="urn:microsoft.com/office/officeart/2005/8/layout/default"/>
    <dgm:cxn modelId="{F4A917DF-24A9-4603-A39C-AB6F290C66F6}" srcId="{7A94DA8A-BA3E-4801-BB99-70493DC92EAF}" destId="{5E84C024-6F7E-4A7D-AB04-F3187A14E91D}" srcOrd="6" destOrd="0" parTransId="{398D2012-AD07-4824-8CD4-8E5A20559B03}" sibTransId="{F23B6762-399F-483C-9FF1-8A9F565F4982}"/>
    <dgm:cxn modelId="{884A54E3-1CB0-4D9A-9417-6E47F74CB5A5}" type="presOf" srcId="{7A94DA8A-BA3E-4801-BB99-70493DC92EAF}" destId="{51B9D745-5519-45F3-84D4-60735704201C}" srcOrd="0" destOrd="0" presId="urn:microsoft.com/office/officeart/2005/8/layout/default"/>
    <dgm:cxn modelId="{20B27EF5-7A41-4549-BCA8-0F4892827ADE}" srcId="{7A94DA8A-BA3E-4801-BB99-70493DC92EAF}" destId="{6AC77226-6209-4930-9360-157E46DBD944}" srcOrd="3" destOrd="0" parTransId="{CF5CD835-BF27-4665-BC75-3311EB4BE1D2}" sibTransId="{A3FD4A87-C259-452F-B704-64CF92779623}"/>
    <dgm:cxn modelId="{0C45E1FD-183A-4B1E-A2C7-FA6B9A186116}" type="presOf" srcId="{41F06A64-D03E-4BCF-B353-03944673C21D}" destId="{F1AC3D92-7D03-458D-95C6-02A162FD2985}" srcOrd="0" destOrd="0" presId="urn:microsoft.com/office/officeart/2005/8/layout/default"/>
    <dgm:cxn modelId="{F6F2B6FF-D28F-4294-9D32-92C6F05BC23C}" type="presOf" srcId="{E99F1882-FA2A-42BE-BC59-77BB106F7B6B}" destId="{0FFFF022-7F15-4849-8A88-A178A7D3D4B9}" srcOrd="0" destOrd="0" presId="urn:microsoft.com/office/officeart/2005/8/layout/default"/>
    <dgm:cxn modelId="{87D34B32-62BB-4BF5-9C0C-C94E55B7725E}" type="presParOf" srcId="{51B9D745-5519-45F3-84D4-60735704201C}" destId="{4A8BF947-3097-4CE9-8CB1-9A0D9944B9A7}" srcOrd="0" destOrd="0" presId="urn:microsoft.com/office/officeart/2005/8/layout/default"/>
    <dgm:cxn modelId="{35609FEA-B957-4CBA-AC57-48EA537C4184}" type="presParOf" srcId="{51B9D745-5519-45F3-84D4-60735704201C}" destId="{70903FC8-0428-4220-9B9A-8C6F09ED9A31}" srcOrd="1" destOrd="0" presId="urn:microsoft.com/office/officeart/2005/8/layout/default"/>
    <dgm:cxn modelId="{30902729-7C0A-4CE5-97DA-A2637D4CC1E0}" type="presParOf" srcId="{51B9D745-5519-45F3-84D4-60735704201C}" destId="{F1AC3D92-7D03-458D-95C6-02A162FD2985}" srcOrd="2" destOrd="0" presId="urn:microsoft.com/office/officeart/2005/8/layout/default"/>
    <dgm:cxn modelId="{4589EB84-6542-4A8B-958D-FA0B966A795C}" type="presParOf" srcId="{51B9D745-5519-45F3-84D4-60735704201C}" destId="{81699016-6AED-420A-A794-3B646CB12AC3}" srcOrd="3" destOrd="0" presId="urn:microsoft.com/office/officeart/2005/8/layout/default"/>
    <dgm:cxn modelId="{FCD14FAF-5A05-46B4-99E6-01CDED4BB48F}" type="presParOf" srcId="{51B9D745-5519-45F3-84D4-60735704201C}" destId="{FB774077-46D0-44EE-BD7C-781969E2FD79}" srcOrd="4" destOrd="0" presId="urn:microsoft.com/office/officeart/2005/8/layout/default"/>
    <dgm:cxn modelId="{DA0015AA-DF3E-4618-BD20-5617C1962D15}" type="presParOf" srcId="{51B9D745-5519-45F3-84D4-60735704201C}" destId="{98A60A22-3851-4674-B207-15D8BCA3C006}" srcOrd="5" destOrd="0" presId="urn:microsoft.com/office/officeart/2005/8/layout/default"/>
    <dgm:cxn modelId="{13CC6E3C-6807-465D-AF0E-98128F99F504}" type="presParOf" srcId="{51B9D745-5519-45F3-84D4-60735704201C}" destId="{5530405E-C6C6-413C-8471-483AFDEE2159}" srcOrd="6" destOrd="0" presId="urn:microsoft.com/office/officeart/2005/8/layout/default"/>
    <dgm:cxn modelId="{36BB4B21-5CFA-4BDC-AC8B-7EB1CC2B8FFC}" type="presParOf" srcId="{51B9D745-5519-45F3-84D4-60735704201C}" destId="{20491170-B206-4B6E-B5AF-86BCA18C53C0}" srcOrd="7" destOrd="0" presId="urn:microsoft.com/office/officeart/2005/8/layout/default"/>
    <dgm:cxn modelId="{A60CFD7B-F400-4E9C-A6D0-8D1C3495B7EB}" type="presParOf" srcId="{51B9D745-5519-45F3-84D4-60735704201C}" destId="{1895DC56-AD0C-404E-875A-BAAE4E6D3CA8}" srcOrd="8" destOrd="0" presId="urn:microsoft.com/office/officeart/2005/8/layout/default"/>
    <dgm:cxn modelId="{F456E414-DC5C-40AC-9E40-E81E4176429E}" type="presParOf" srcId="{51B9D745-5519-45F3-84D4-60735704201C}" destId="{6CE016DD-BD33-492A-8166-1516525B1B88}" srcOrd="9" destOrd="0" presId="urn:microsoft.com/office/officeart/2005/8/layout/default"/>
    <dgm:cxn modelId="{A6D5E7AE-5D18-476B-A88E-501D82B0AC8F}" type="presParOf" srcId="{51B9D745-5519-45F3-84D4-60735704201C}" destId="{0FFFF022-7F15-4849-8A88-A178A7D3D4B9}" srcOrd="10" destOrd="0" presId="urn:microsoft.com/office/officeart/2005/8/layout/default"/>
    <dgm:cxn modelId="{E8696653-EE89-443C-ABF9-AAEEABBA0822}" type="presParOf" srcId="{51B9D745-5519-45F3-84D4-60735704201C}" destId="{11A07135-46BA-428F-BF5E-06C1AC720BAD}" srcOrd="11" destOrd="0" presId="urn:microsoft.com/office/officeart/2005/8/layout/default"/>
    <dgm:cxn modelId="{E160670F-04A3-47C1-9708-B5687BFD5AE1}" type="presParOf" srcId="{51B9D745-5519-45F3-84D4-60735704201C}" destId="{B777F5BA-22B0-4142-A30E-421EFDCC8565}" srcOrd="12" destOrd="0" presId="urn:microsoft.com/office/officeart/2005/8/layout/default"/>
    <dgm:cxn modelId="{B661EEA0-8CEB-4575-B495-69F37CA3F11B}" type="presParOf" srcId="{51B9D745-5519-45F3-84D4-60735704201C}" destId="{99102BB7-1093-4102-AA81-06AADE81D85A}" srcOrd="13" destOrd="0" presId="urn:microsoft.com/office/officeart/2005/8/layout/default"/>
    <dgm:cxn modelId="{C53CA7CA-D4BC-4104-9560-E938D17E7452}" type="presParOf" srcId="{51B9D745-5519-45F3-84D4-60735704201C}" destId="{BFD107A4-FB8B-41D6-8EF2-16EA7374ECE0}" srcOrd="1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8BF947-3097-4CE9-8CB1-9A0D9944B9A7}">
      <dsp:nvSpPr>
        <dsp:cNvPr id="0" name=""/>
        <dsp:cNvSpPr/>
      </dsp:nvSpPr>
      <dsp:spPr>
        <a:xfrm>
          <a:off x="3248" y="742402"/>
          <a:ext cx="2577405" cy="154644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400" kern="1200">
              <a:latin typeface="Times New Roman" panose="02020603050405020304" pitchFamily="18" charset="0"/>
              <a:cs typeface="Times New Roman" panose="02020603050405020304" pitchFamily="18" charset="0"/>
            </a:rPr>
            <a:t>Introduction</a:t>
          </a:r>
          <a:endParaRPr lang="en-US" sz="2400" kern="120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248" y="742402"/>
        <a:ext cx="2577405" cy="1546443"/>
      </dsp:txXfrm>
    </dsp:sp>
    <dsp:sp modelId="{F1AC3D92-7D03-458D-95C6-02A162FD2985}">
      <dsp:nvSpPr>
        <dsp:cNvPr id="0" name=""/>
        <dsp:cNvSpPr/>
      </dsp:nvSpPr>
      <dsp:spPr>
        <a:xfrm>
          <a:off x="2838394" y="742402"/>
          <a:ext cx="2577405" cy="154644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400" kern="1200">
              <a:latin typeface="Times New Roman" panose="02020603050405020304" pitchFamily="18" charset="0"/>
              <a:cs typeface="Times New Roman" panose="02020603050405020304" pitchFamily="18" charset="0"/>
            </a:rPr>
            <a:t>Data Preperation</a:t>
          </a:r>
          <a:endParaRPr lang="en-US" sz="2400" kern="120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838394" y="742402"/>
        <a:ext cx="2577405" cy="1546443"/>
      </dsp:txXfrm>
    </dsp:sp>
    <dsp:sp modelId="{FB774077-46D0-44EE-BD7C-781969E2FD79}">
      <dsp:nvSpPr>
        <dsp:cNvPr id="0" name=""/>
        <dsp:cNvSpPr/>
      </dsp:nvSpPr>
      <dsp:spPr>
        <a:xfrm>
          <a:off x="5673540" y="742402"/>
          <a:ext cx="2577405" cy="154644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400" kern="1200">
              <a:latin typeface="Times New Roman" panose="02020603050405020304" pitchFamily="18" charset="0"/>
              <a:cs typeface="Times New Roman" panose="02020603050405020304" pitchFamily="18" charset="0"/>
            </a:rPr>
            <a:t> Recommender system methodologies</a:t>
          </a:r>
        </a:p>
      </dsp:txBody>
      <dsp:txXfrm>
        <a:off x="5673540" y="742402"/>
        <a:ext cx="2577405" cy="1546443"/>
      </dsp:txXfrm>
    </dsp:sp>
    <dsp:sp modelId="{5530405E-C6C6-413C-8471-483AFDEE2159}">
      <dsp:nvSpPr>
        <dsp:cNvPr id="0" name=""/>
        <dsp:cNvSpPr/>
      </dsp:nvSpPr>
      <dsp:spPr>
        <a:xfrm>
          <a:off x="8508686" y="742402"/>
          <a:ext cx="2577405" cy="154644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400" kern="1200">
              <a:latin typeface="Times New Roman" panose="02020603050405020304" pitchFamily="18" charset="0"/>
              <a:cs typeface="Times New Roman" panose="02020603050405020304" pitchFamily="18" charset="0"/>
            </a:rPr>
            <a:t>Results</a:t>
          </a:r>
        </a:p>
      </dsp:txBody>
      <dsp:txXfrm>
        <a:off x="8508686" y="742402"/>
        <a:ext cx="2577405" cy="1546443"/>
      </dsp:txXfrm>
    </dsp:sp>
    <dsp:sp modelId="{1895DC56-AD0C-404E-875A-BAAE4E6D3CA8}">
      <dsp:nvSpPr>
        <dsp:cNvPr id="0" name=""/>
        <dsp:cNvSpPr/>
      </dsp:nvSpPr>
      <dsp:spPr>
        <a:xfrm>
          <a:off x="3248" y="2546586"/>
          <a:ext cx="2577405" cy="154644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400" kern="1200">
              <a:latin typeface="Times New Roman" panose="02020603050405020304" pitchFamily="18" charset="0"/>
              <a:cs typeface="Times New Roman" panose="02020603050405020304" pitchFamily="18" charset="0"/>
            </a:rPr>
            <a:t>Error Analysis</a:t>
          </a:r>
        </a:p>
      </dsp:txBody>
      <dsp:txXfrm>
        <a:off x="3248" y="2546586"/>
        <a:ext cx="2577405" cy="1546443"/>
      </dsp:txXfrm>
    </dsp:sp>
    <dsp:sp modelId="{0FFFF022-7F15-4849-8A88-A178A7D3D4B9}">
      <dsp:nvSpPr>
        <dsp:cNvPr id="0" name=""/>
        <dsp:cNvSpPr/>
      </dsp:nvSpPr>
      <dsp:spPr>
        <a:xfrm>
          <a:off x="2838394" y="2546586"/>
          <a:ext cx="2577405" cy="154644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400" kern="1200">
              <a:latin typeface="Times New Roman" panose="02020603050405020304" pitchFamily="18" charset="0"/>
              <a:cs typeface="Times New Roman" panose="02020603050405020304" pitchFamily="18" charset="0"/>
            </a:rPr>
            <a:t>Chatbot implementation and demo </a:t>
          </a:r>
          <a:endParaRPr lang="en-US" sz="2400" kern="120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838394" y="2546586"/>
        <a:ext cx="2577405" cy="1546443"/>
      </dsp:txXfrm>
    </dsp:sp>
    <dsp:sp modelId="{B777F5BA-22B0-4142-A30E-421EFDCC8565}">
      <dsp:nvSpPr>
        <dsp:cNvPr id="0" name=""/>
        <dsp:cNvSpPr/>
      </dsp:nvSpPr>
      <dsp:spPr>
        <a:xfrm>
          <a:off x="5673540" y="2546586"/>
          <a:ext cx="2577405" cy="154644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400" kern="1200">
              <a:latin typeface="Times New Roman" panose="02020603050405020304" pitchFamily="18" charset="0"/>
              <a:cs typeface="Times New Roman" panose="02020603050405020304" pitchFamily="18" charset="0"/>
            </a:rPr>
            <a:t>Insights</a:t>
          </a:r>
        </a:p>
      </dsp:txBody>
      <dsp:txXfrm>
        <a:off x="5673540" y="2546586"/>
        <a:ext cx="2577405" cy="1546443"/>
      </dsp:txXfrm>
    </dsp:sp>
    <dsp:sp modelId="{BFD107A4-FB8B-41D6-8EF2-16EA7374ECE0}">
      <dsp:nvSpPr>
        <dsp:cNvPr id="0" name=""/>
        <dsp:cNvSpPr/>
      </dsp:nvSpPr>
      <dsp:spPr>
        <a:xfrm>
          <a:off x="8508686" y="2546586"/>
          <a:ext cx="2577405" cy="154644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400" kern="1200">
              <a:latin typeface="Times New Roman" panose="02020603050405020304" pitchFamily="18" charset="0"/>
              <a:cs typeface="Times New Roman" panose="02020603050405020304" pitchFamily="18" charset="0"/>
            </a:rPr>
            <a:t>Summary</a:t>
          </a:r>
          <a:endParaRPr lang="en-US" sz="2400" kern="120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8508686" y="2546586"/>
        <a:ext cx="2577405" cy="154644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13B450-B3A6-4300-942C-D5420F480486}" type="datetimeFigureOut">
              <a:rPr lang="en-IN" smtClean="0"/>
              <a:t>04-05-2025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CD6131-EE52-4633-88EC-365B23E99A2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696826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943E36-9EE2-4F1B-B527-A9395A7D9508}" type="slidenum">
              <a:rPr lang="en-CA" smtClean="0"/>
              <a:t>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856366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943E36-9EE2-4F1B-B527-A9395A7D9508}" type="slidenum">
              <a:rPr lang="en-CA" smtClean="0"/>
              <a:t>16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367859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E5764-52F2-58EA-88BE-6834220702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E95764-1BD4-05ED-F999-AF42316294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22E818-9AF2-33DC-2B54-844A941556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DAC48-77AF-4005-8A4E-7A8031504E93}" type="datetimeFigureOut">
              <a:rPr lang="en-IN" smtClean="0"/>
              <a:t>04-05-2025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57901F-D73E-5788-9519-B4BE359CE5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CE782A-7D9E-36C7-81BD-12EAC20921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F3C9F-C45D-4F81-B4CE-3B47FE01002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277286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0A90B2-A53E-4CD0-8E89-9D822283E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D6E244A-199C-B494-1F0B-4D67AD04DA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F71EC4-A839-50CC-05A3-1831B3FA87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DAC48-77AF-4005-8A4E-7A8031504E93}" type="datetimeFigureOut">
              <a:rPr lang="en-IN" smtClean="0"/>
              <a:t>04-05-2025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D817A2-6CF0-C8B4-6746-2D57F6310B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2DC2F9-8265-859E-019E-DDF195F36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F3C9F-C45D-4F81-B4CE-3B47FE01002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929768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E0AD498-33E3-E7A9-6EED-8710A116EC2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EB99D8C-565F-930D-B309-B2335BEB36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0C040C-DE88-7647-E844-D6934D8C4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DAC48-77AF-4005-8A4E-7A8031504E93}" type="datetimeFigureOut">
              <a:rPr lang="en-IN" smtClean="0"/>
              <a:t>04-05-2025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CF23F2-F839-6C16-6FB8-129F2FBC9A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370F91-2813-48F4-6367-57FCA822E6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F3C9F-C45D-4F81-B4CE-3B47FE01002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766825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3B0A55-2B78-EDF9-E6AB-46FA903683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E0F8DF-47E0-CFD6-CC17-25AB970033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E47250-A8AF-E183-359E-AA0C6BE210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DAC48-77AF-4005-8A4E-7A8031504E93}" type="datetimeFigureOut">
              <a:rPr lang="en-IN" smtClean="0"/>
              <a:t>04-05-2025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853138-592F-00E1-0F4B-994E0CAE1B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4B2B28-06BB-5A96-2E39-18B47B3FE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F3C9F-C45D-4F81-B4CE-3B47FE01002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426612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4CC923-4BBD-D48A-86C6-EBA2D6C056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B681DF-8BE1-1865-5AE3-5FCC2A448C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3A2467-BE31-6F4E-04BE-F501713736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DAC48-77AF-4005-8A4E-7A8031504E93}" type="datetimeFigureOut">
              <a:rPr lang="en-IN" smtClean="0"/>
              <a:t>04-05-2025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61CD8D-E9EA-A29C-F8E7-D28C6D849E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8B1324-FC72-8D16-5AD5-E6E638C5DE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F3C9F-C45D-4F81-B4CE-3B47FE01002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864771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F0DA7-E68B-6BD4-EF2A-C716F23CA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C6354D-ECDE-AE11-2471-74F472CF95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9F1D1F-1C4D-5383-2A76-3EA5CD1865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3E3A2B-B4D4-8319-87E7-3449145B20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DAC48-77AF-4005-8A4E-7A8031504E93}" type="datetimeFigureOut">
              <a:rPr lang="en-IN" smtClean="0"/>
              <a:t>04-05-2025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EE6E70-67C1-892E-4E2A-ECF22A4C16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F07727-2077-ECF6-2D1A-C6320871CD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F3C9F-C45D-4F81-B4CE-3B47FE01002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6768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4364D-03E5-CFCC-4DD9-02E91B7870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2370EE-C007-1117-1175-1856F09A2C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A8AA96-E26D-D0FC-9FC6-2CA1D9BC6D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BBCC1BF-4FE7-BED4-550F-82AC47D319F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ADD44-4D99-9AA4-6EFB-D5F5EA6A19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4DF1D54-CB8F-0012-14C6-E9CA7E209E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DAC48-77AF-4005-8A4E-7A8031504E93}" type="datetimeFigureOut">
              <a:rPr lang="en-IN" smtClean="0"/>
              <a:t>04-05-2025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CE8AE9-2144-80B4-C2DF-C4E14C0C41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A0F0033-E298-4E9D-3253-4CAD47342A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F3C9F-C45D-4F81-B4CE-3B47FE01002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700980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8C1C93-334B-CF25-62C7-54133F8959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2B2083-9620-54B8-06F3-E38BC8C73C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DAC48-77AF-4005-8A4E-7A8031504E93}" type="datetimeFigureOut">
              <a:rPr lang="en-IN" smtClean="0"/>
              <a:t>04-05-2025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33AFAA-B68F-F6ED-81A9-DF06D6FB69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F7DC51-0C8F-0561-A2CD-8863A2753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F3C9F-C45D-4F81-B4CE-3B47FE01002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794917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53887E4-4C2C-9249-5CB6-81E1B44F29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DAC48-77AF-4005-8A4E-7A8031504E93}" type="datetimeFigureOut">
              <a:rPr lang="en-IN" smtClean="0"/>
              <a:t>04-05-2025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01D89A-BAAC-BE3E-E697-880279D967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BAC14C-9564-A183-4F37-E1D9FDA845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F3C9F-C45D-4F81-B4CE-3B47FE01002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301577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8CEAE2-C059-02FF-05D1-44742FE760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FB29CD-1616-A767-E8D0-FBB1258675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5ADDB3-EF71-DE1B-79F3-73AE053752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5F596B-00F5-F606-1ED8-B103A11EA9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DAC48-77AF-4005-8A4E-7A8031504E93}" type="datetimeFigureOut">
              <a:rPr lang="en-IN" smtClean="0"/>
              <a:t>04-05-2025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0DFFA4-44C5-EFC5-DCD6-EC13589CC6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055D6F-C224-74F0-1853-E10E9AC98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F3C9F-C45D-4F81-B4CE-3B47FE01002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17866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924BD-B83C-0E13-CD60-7A99B07FBE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4C08053-EEA9-B2EE-4EDB-CF81468A84C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F9F448-F465-76B2-7BE0-40B6184AFE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5740C8-D56E-E9E3-CEB4-4F6575B6C3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DAC48-77AF-4005-8A4E-7A8031504E93}" type="datetimeFigureOut">
              <a:rPr lang="en-IN" smtClean="0"/>
              <a:t>04-05-2025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C90ACA-3BEF-2C43-E77A-B58BA30314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8B3710-BA88-41B7-D5BF-9E09D102F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F3C9F-C45D-4F81-B4CE-3B47FE01002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143279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857D174-B197-D2FA-EA61-6CF235E6F7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F7542D-EDEA-61D3-E76F-BBEE90BEB3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10D81C-3EAC-11DB-320A-E03DC60245B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4DAC48-77AF-4005-8A4E-7A8031504E93}" type="datetimeFigureOut">
              <a:rPr lang="en-IN" smtClean="0"/>
              <a:t>04-05-2025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D87A40-9D40-B433-1207-3E90EF3E8A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7A1B88-1F92-B75E-562B-80BD984949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CF3C9F-C45D-4F81-B4CE-3B47FE01002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43893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www.tripadvisor.in/Attractions-g153339-Activities-Canada.html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lane on tarmac">
            <a:extLst>
              <a:ext uri="{FF2B5EF4-FFF2-40B4-BE49-F238E27FC236}">
                <a16:creationId xmlns:a16="http://schemas.microsoft.com/office/drawing/2014/main" id="{998559C3-A6EA-48A0-976B-127D8FCAD45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rcRect t="8760" r="23108" b="106"/>
          <a:stretch/>
        </p:blipFill>
        <p:spPr>
          <a:xfrm>
            <a:off x="3531250" y="8809"/>
            <a:ext cx="8645773" cy="6840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D44FC4E-B0D3-47FF-A686-B7795D5579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4898" y="835491"/>
            <a:ext cx="8774653" cy="888767"/>
          </a:xfrm>
        </p:spPr>
        <p:txBody>
          <a:bodyPr anchor="b">
            <a:normAutofit/>
          </a:bodyPr>
          <a:lstStyle/>
          <a:p>
            <a:pPr algn="l"/>
            <a:r>
              <a:rPr lang="en-CA" sz="4800">
                <a:latin typeface="Times New Roman"/>
                <a:cs typeface="Times New Roman"/>
              </a:rPr>
              <a:t>Tourism Recommender System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1867C2-9153-44FB-BE17-2AB66DCB21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8333" y="1860783"/>
            <a:ext cx="7465804" cy="4865738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CA" sz="2800" b="1" dirty="0">
                <a:solidFill>
                  <a:srgbClr val="C00000"/>
                </a:solidFill>
                <a:latin typeface="Times New Roman"/>
                <a:cs typeface="Times New Roman"/>
              </a:rPr>
              <a:t>By</a:t>
            </a:r>
            <a:endParaRPr lang="en-US" dirty="0"/>
          </a:p>
          <a:p>
            <a:r>
              <a:rPr lang="en-CA" dirty="0">
                <a:latin typeface="Times New Roman"/>
                <a:cs typeface="Times New Roman"/>
              </a:rPr>
              <a:t>KALEESWARAN.P</a:t>
            </a:r>
          </a:p>
          <a:p>
            <a:pPr algn="l"/>
            <a:endParaRPr lang="en-CA" dirty="0">
              <a:latin typeface="Times New Roman"/>
              <a:cs typeface="Times New Roman"/>
            </a:endParaRPr>
          </a:p>
          <a:p>
            <a:pPr algn="l"/>
            <a:r>
              <a:rPr lang="en-CA" dirty="0">
                <a:latin typeface="Times New Roman"/>
                <a:cs typeface="Times New Roman"/>
              </a:rPr>
              <a:t>Group: Batch4_202505</a:t>
            </a:r>
            <a:endParaRPr lang="en-CA" dirty="0"/>
          </a:p>
          <a:p>
            <a:pPr algn="l"/>
            <a:endParaRPr lang="en-CA" dirty="0"/>
          </a:p>
          <a:p>
            <a:pPr algn="l"/>
            <a:r>
              <a:rPr lang="en-CA" b="1" dirty="0">
                <a:latin typeface="Times New Roman"/>
                <a:cs typeface="Times New Roman"/>
              </a:rPr>
              <a:t>Trainer: </a:t>
            </a:r>
            <a:r>
              <a:rPr lang="en-CA" dirty="0">
                <a:latin typeface="Times New Roman"/>
                <a:cs typeface="Times New Roman"/>
              </a:rPr>
              <a:t>Rahamaththulla</a:t>
            </a:r>
          </a:p>
          <a:p>
            <a:pPr algn="l"/>
            <a:endParaRPr lang="en-CA" sz="5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F69332-3169-43C4-A198-E1380F9E03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8798" y="648368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ctr" defTabSz="457200" rtl="0" eaLnBrk="1" latinLnBrk="0" hangingPunct="1">
              <a:defRPr sz="1600" b="1" kern="120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Aft>
                <a:spcPts val="600"/>
              </a:spcAft>
            </a:pPr>
            <a:fld id="{36A01919-2789-4406-A06A-0D6CDE41BD27}" type="slidenum">
              <a:rPr lang="en-CA" smtClean="0"/>
              <a:pPr algn="r">
                <a:spcAft>
                  <a:spcPts val="600"/>
                </a:spcAft>
              </a:pPr>
              <a:t>1</a:t>
            </a:fld>
            <a:endParaRPr lang="en-CA" sz="1200"/>
          </a:p>
        </p:txBody>
      </p:sp>
    </p:spTree>
    <p:extLst>
      <p:ext uri="{BB962C8B-B14F-4D97-AF65-F5344CB8AC3E}">
        <p14:creationId xmlns:p14="http://schemas.microsoft.com/office/powerpoint/2010/main" val="36264292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6089E26-78B3-4C9F-9948-9A6956D26B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8798" y="648368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600" b="1" kern="120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6A01919-2789-4406-A06A-0D6CDE41BD27}" type="slidenum">
              <a:rPr lang="en-CA" smtClean="0"/>
              <a:pPr/>
              <a:t>10</a:t>
            </a:fld>
            <a:endParaRPr lang="en-CA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E93568E-11F3-4E06-ADB9-B00DD92304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CBF Using Cosine Similarity</a:t>
            </a:r>
            <a:endParaRPr lang="en-CA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6600F22D-D5AF-44D6-A836-A23047CD8B26}"/>
              </a:ext>
            </a:extLst>
          </p:cNvPr>
          <p:cNvSpPr txBox="1">
            <a:spLocks/>
          </p:cNvSpPr>
          <p:nvPr/>
        </p:nvSpPr>
        <p:spPr>
          <a:xfrm>
            <a:off x="742947" y="1303574"/>
            <a:ext cx="10706099" cy="1805883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228589" indent="-228589" algn="l" defTabSz="914356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767" indent="-228589" algn="l" defTabSz="91435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2946" indent="-228589" algn="l" defTabSz="91435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123" indent="-228589" algn="l" defTabSz="91435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302" indent="-228589" algn="l" defTabSz="91435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481" indent="-228589" algn="l" defTabSz="91435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8" indent="-228589" algn="l" defTabSz="91435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37" indent="-228589" algn="l" defTabSz="91435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15" indent="-228589" algn="l" defTabSz="91435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800" b="1" dirty="0">
                <a:latin typeface="Times New Roman"/>
                <a:cs typeface="Times New Roman"/>
              </a:rPr>
              <a:t>We created the following models based on cosine similarity:</a:t>
            </a:r>
            <a:r>
              <a:rPr lang="en-GB" sz="1800" dirty="0">
                <a:latin typeface="Times New Roman"/>
                <a:cs typeface="Times New Roman"/>
              </a:rPr>
              <a:t> </a:t>
            </a:r>
            <a:endParaRPr lang="en-US" sz="18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sz="1800" b="1" dirty="0">
                <a:latin typeface="Times New Roman"/>
                <a:cs typeface="Times New Roman"/>
              </a:rPr>
              <a:t>Location Type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sz="1800" b="1" dirty="0">
                <a:latin typeface="Times New Roman"/>
                <a:cs typeface="Times New Roman"/>
              </a:rPr>
              <a:t>Province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sz="1800" b="1" dirty="0">
                <a:latin typeface="Times New Roman"/>
                <a:cs typeface="Times New Roman"/>
              </a:rPr>
              <a:t>Best time to visit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sz="1800" b="1" dirty="0">
                <a:latin typeface="Times New Roman"/>
                <a:cs typeface="Times New Roman"/>
              </a:rPr>
              <a:t>Combined features</a:t>
            </a:r>
            <a:r>
              <a:rPr lang="en-GB" sz="1800" dirty="0">
                <a:latin typeface="Times New Roman"/>
                <a:cs typeface="Times New Roman"/>
              </a:rPr>
              <a:t> where feature are location type, providence, cost, best time to visit, ratings</a:t>
            </a:r>
            <a:endParaRPr lang="en-GB" sz="1800" dirty="0"/>
          </a:p>
          <a:p>
            <a:endParaRPr lang="en-GB" sz="1800" dirty="0">
              <a:latin typeface="Times New Roman"/>
              <a:cs typeface="Times New Roman"/>
            </a:endParaRPr>
          </a:p>
          <a:p>
            <a:endParaRPr lang="en-GB" sz="1800" b="1" dirty="0"/>
          </a:p>
        </p:txBody>
      </p:sp>
      <p:pic>
        <p:nvPicPr>
          <p:cNvPr id="6" name="Picture 7" descr="Diagram&#10;&#10;Description automatically generated">
            <a:extLst>
              <a:ext uri="{FF2B5EF4-FFF2-40B4-BE49-F238E27FC236}">
                <a16:creationId xmlns:a16="http://schemas.microsoft.com/office/drawing/2014/main" id="{17327F99-F2DD-4E7E-9238-FD1E25C1D0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0441" y="3107712"/>
            <a:ext cx="7368357" cy="3377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6963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59CCCFA-4827-4F09-A04F-731AB5842C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8798" y="648368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600" b="1" kern="120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6A01919-2789-4406-A06A-0D6CDE41BD27}" type="slidenum">
              <a:rPr lang="en-CA" smtClean="0"/>
              <a:pPr/>
              <a:t>11</a:t>
            </a:fld>
            <a:endParaRPr lang="en-CA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B08C769-963C-4DB3-B957-E42E1ED25E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CBF Using Cosine Similarity</a:t>
            </a:r>
            <a:endParaRPr lang="en-CA"/>
          </a:p>
        </p:txBody>
      </p:sp>
      <p:pic>
        <p:nvPicPr>
          <p:cNvPr id="6" name="Picture 6" descr="Graphical user interface&#10;&#10;Description automatically generated">
            <a:extLst>
              <a:ext uri="{FF2B5EF4-FFF2-40B4-BE49-F238E27FC236}">
                <a16:creationId xmlns:a16="http://schemas.microsoft.com/office/drawing/2014/main" id="{52470D91-7A84-437E-AB57-33ADB8871D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2357" y="1065325"/>
            <a:ext cx="7119844" cy="5172088"/>
          </a:xfrm>
          <a:prstGeom prst="rect">
            <a:avLst/>
          </a:prstGeom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07E6DCDE-94E2-47A7-A666-64FF0DE1DF11}"/>
              </a:ext>
            </a:extLst>
          </p:cNvPr>
          <p:cNvSpPr txBox="1">
            <a:spLocks/>
          </p:cNvSpPr>
          <p:nvPr/>
        </p:nvSpPr>
        <p:spPr>
          <a:xfrm>
            <a:off x="571500" y="2783654"/>
            <a:ext cx="3815565" cy="129069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589" indent="-228589" algn="l" defTabSz="914356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767" indent="-228589" algn="l" defTabSz="91435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2946" indent="-228589" algn="l" defTabSz="91435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123" indent="-228589" algn="l" defTabSz="91435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302" indent="-228589" algn="l" defTabSz="91435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481" indent="-228589" algn="l" defTabSz="91435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8" indent="-228589" algn="l" defTabSz="91435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37" indent="-228589" algn="l" defTabSz="91435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15" indent="-228589" algn="l" defTabSz="91435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b="1">
                <a:latin typeface="Times New Roman"/>
                <a:cs typeface="Times New Roman"/>
              </a:rPr>
              <a:t>Results sample for </a:t>
            </a:r>
            <a:r>
              <a:rPr lang="en-US" b="1">
                <a:latin typeface="Times New Roman"/>
                <a:cs typeface="Times New Roman"/>
              </a:rPr>
              <a:t>content-based model for combined features.</a:t>
            </a:r>
          </a:p>
        </p:txBody>
      </p:sp>
    </p:spTree>
    <p:extLst>
      <p:ext uri="{BB962C8B-B14F-4D97-AF65-F5344CB8AC3E}">
        <p14:creationId xmlns:p14="http://schemas.microsoft.com/office/powerpoint/2010/main" val="31844140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59CCCFA-4827-4F09-A04F-731AB5842C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8798" y="648368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600" b="1" kern="120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6A01919-2789-4406-A06A-0D6CDE41BD27}" type="slidenum">
              <a:rPr lang="en-CA" smtClean="0"/>
              <a:pPr/>
              <a:t>12</a:t>
            </a:fld>
            <a:endParaRPr lang="en-CA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B08C769-963C-4DB3-B957-E42E1ED25E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CBF Using Cosine Similarity - Error Analysis</a:t>
            </a:r>
            <a:endParaRPr lang="en-CA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1CD83B62-F4CC-4D69-ADEE-6B19AAE22F7C}"/>
              </a:ext>
            </a:extLst>
          </p:cNvPr>
          <p:cNvSpPr txBox="1">
            <a:spLocks/>
          </p:cNvSpPr>
          <p:nvPr/>
        </p:nvSpPr>
        <p:spPr>
          <a:xfrm>
            <a:off x="683183" y="1380166"/>
            <a:ext cx="10644655" cy="125266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589" indent="-228589" algn="l" defTabSz="914356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767" indent="-228589" algn="l" defTabSz="91435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2946" indent="-228589" algn="l" defTabSz="91435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123" indent="-228589" algn="l" defTabSz="91435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302" indent="-228589" algn="l" defTabSz="91435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481" indent="-228589" algn="l" defTabSz="91435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8" indent="-228589" algn="l" defTabSz="91435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37" indent="-228589" algn="l" defTabSz="91435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15" indent="-228589" algn="l" defTabSz="91435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en-GB" sz="1800" dirty="0">
                <a:latin typeface="Times New Roman"/>
                <a:cs typeface="Times New Roman"/>
              </a:rPr>
              <a:t>The model is unable to predict when the string entered in not an exact match. 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1800" dirty="0">
                <a:latin typeface="Times New Roman"/>
                <a:cs typeface="Times New Roman"/>
              </a:rPr>
              <a:t>Libraries such as fuzzy wuzzy can be a work-around for such cases. 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1800" dirty="0">
                <a:latin typeface="Times New Roman"/>
                <a:cs typeface="Times New Roman"/>
              </a:rPr>
              <a:t>We could not enhance the code with it due to time limitation.</a:t>
            </a:r>
          </a:p>
        </p:txBody>
      </p:sp>
      <p:pic>
        <p:nvPicPr>
          <p:cNvPr id="10" name="Picture 6" descr="Text&#10;&#10;Description automatically generated">
            <a:extLst>
              <a:ext uri="{FF2B5EF4-FFF2-40B4-BE49-F238E27FC236}">
                <a16:creationId xmlns:a16="http://schemas.microsoft.com/office/drawing/2014/main" id="{7FD33B71-623E-4BBB-9FDE-DB00A8D6AB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183" y="2473732"/>
            <a:ext cx="8139952" cy="4009952"/>
          </a:xfrm>
          <a:prstGeom prst="rect">
            <a:avLst/>
          </a:prstGeom>
        </p:spPr>
      </p:pic>
      <p:pic>
        <p:nvPicPr>
          <p:cNvPr id="11" name="Picture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B8E913C-D5FC-4621-9EF5-2D2EAC271D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625"/>
          <a:stretch/>
        </p:blipFill>
        <p:spPr>
          <a:xfrm>
            <a:off x="7115457" y="2688684"/>
            <a:ext cx="4666682" cy="1712258"/>
          </a:xfrm>
          <a:prstGeom prst="rect">
            <a:avLst/>
          </a:prstGeom>
          <a:ln w="19050">
            <a:solidFill>
              <a:srgbClr val="C00000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659E116-DED5-4C59-8D06-6C35D0BAFF28}"/>
              </a:ext>
            </a:extLst>
          </p:cNvPr>
          <p:cNvSpPr txBox="1"/>
          <p:nvPr/>
        </p:nvSpPr>
        <p:spPr>
          <a:xfrm>
            <a:off x="7891359" y="2245604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b="1">
                <a:latin typeface="Times New Roman" panose="02020603050405020304" pitchFamily="18" charset="0"/>
                <a:cs typeface="Times New Roman" panose="02020603050405020304" pitchFamily="18" charset="0"/>
              </a:rPr>
              <a:t>Fuzzywuzzy results</a:t>
            </a:r>
          </a:p>
        </p:txBody>
      </p:sp>
    </p:spTree>
    <p:extLst>
      <p:ext uri="{BB962C8B-B14F-4D97-AF65-F5344CB8AC3E}">
        <p14:creationId xmlns:p14="http://schemas.microsoft.com/office/powerpoint/2010/main" val="23858597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CD3EC78-0113-4FB3-BCC7-E8B9FD714B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8798" y="648368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600" b="1" kern="120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6A01919-2789-4406-A06A-0D6CDE41BD27}" type="slidenum">
              <a:rPr lang="en-CA" smtClean="0"/>
              <a:pPr/>
              <a:t>13</a:t>
            </a:fld>
            <a:endParaRPr lang="en-CA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5CB3CFA-D19F-478E-8530-4BD5B58D2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CBF Using Clustering</a:t>
            </a:r>
            <a:endParaRPr lang="en-CA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F98286C-528C-46E7-AED7-27F61DC76D45}"/>
              </a:ext>
            </a:extLst>
          </p:cNvPr>
          <p:cNvGrpSpPr/>
          <p:nvPr/>
        </p:nvGrpSpPr>
        <p:grpSpPr>
          <a:xfrm>
            <a:off x="807163" y="1190626"/>
            <a:ext cx="10191750" cy="4476748"/>
            <a:chOff x="971550" y="666751"/>
            <a:chExt cx="10191750" cy="4476748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B934BCA-9D9A-4966-8BF8-9447DAD4D835}"/>
                </a:ext>
              </a:extLst>
            </p:cNvPr>
            <p:cNvSpPr/>
            <p:nvPr/>
          </p:nvSpPr>
          <p:spPr>
            <a:xfrm>
              <a:off x="971550" y="1609725"/>
              <a:ext cx="1200150" cy="72390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b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Data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8E0412B-353F-41D4-AC59-A6704AAB32C4}"/>
                </a:ext>
              </a:extLst>
            </p:cNvPr>
            <p:cNvSpPr/>
            <p:nvPr/>
          </p:nvSpPr>
          <p:spPr>
            <a:xfrm>
              <a:off x="3305175" y="1162050"/>
              <a:ext cx="1314450" cy="72390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b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Preprocess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CD730B1-12FC-43FC-8FEE-9CDE8E115A9B}"/>
                </a:ext>
              </a:extLst>
            </p:cNvPr>
            <p:cNvSpPr/>
            <p:nvPr/>
          </p:nvSpPr>
          <p:spPr>
            <a:xfrm>
              <a:off x="5734050" y="1609725"/>
              <a:ext cx="1200150" cy="72390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b="1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KMeans</a:t>
              </a:r>
              <a:endParaRPr lang="en-CA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194B070-9682-4D3D-8E95-97F6B4A78919}"/>
                </a:ext>
              </a:extLst>
            </p:cNvPr>
            <p:cNvSpPr/>
            <p:nvPr/>
          </p:nvSpPr>
          <p:spPr>
            <a:xfrm>
              <a:off x="5705475" y="3162300"/>
              <a:ext cx="1200150" cy="72390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b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Elbow Method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23C06B2-DDDA-4968-B93F-655263E60690}"/>
                </a:ext>
              </a:extLst>
            </p:cNvPr>
            <p:cNvSpPr/>
            <p:nvPr/>
          </p:nvSpPr>
          <p:spPr>
            <a:xfrm>
              <a:off x="7808700" y="1609725"/>
              <a:ext cx="1200150" cy="72390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b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Model</a:t>
              </a:r>
            </a:p>
          </p:txBody>
        </p:sp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196AAABC-6CA0-4B8D-8CC8-FAAFDB4381F9}"/>
                </a:ext>
              </a:extLst>
            </p:cNvPr>
            <p:cNvSpPr/>
            <p:nvPr/>
          </p:nvSpPr>
          <p:spPr>
            <a:xfrm>
              <a:off x="2301187" y="1804987"/>
              <a:ext cx="684000" cy="333375"/>
            </a:xfrm>
            <a:prstGeom prst="rightArrow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" name="Arrow: Right 11">
              <a:extLst>
                <a:ext uri="{FF2B5EF4-FFF2-40B4-BE49-F238E27FC236}">
                  <a16:creationId xmlns:a16="http://schemas.microsoft.com/office/drawing/2014/main" id="{2BE45E54-FA22-411D-A725-430FE1A10CCF}"/>
                </a:ext>
              </a:extLst>
            </p:cNvPr>
            <p:cNvSpPr/>
            <p:nvPr/>
          </p:nvSpPr>
          <p:spPr>
            <a:xfrm>
              <a:off x="4953900" y="1804987"/>
              <a:ext cx="684000" cy="333375"/>
            </a:xfrm>
            <a:prstGeom prst="rightArrow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FEEF428B-159B-42BC-8E4B-B84E7EBCAA35}"/>
                </a:ext>
              </a:extLst>
            </p:cNvPr>
            <p:cNvCxnSpPr/>
            <p:nvPr/>
          </p:nvCxnSpPr>
          <p:spPr>
            <a:xfrm flipV="1">
              <a:off x="6705600" y="2419350"/>
              <a:ext cx="0" cy="75600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5BC0B89-0AED-4917-B046-9940F631D7B3}"/>
                </a:ext>
              </a:extLst>
            </p:cNvPr>
            <p:cNvCxnSpPr>
              <a:cxnSpLocks/>
            </p:cNvCxnSpPr>
            <p:nvPr/>
          </p:nvCxnSpPr>
          <p:spPr>
            <a:xfrm>
              <a:off x="5895975" y="2333625"/>
              <a:ext cx="0" cy="75600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Arrow: Right 14">
              <a:extLst>
                <a:ext uri="{FF2B5EF4-FFF2-40B4-BE49-F238E27FC236}">
                  <a16:creationId xmlns:a16="http://schemas.microsoft.com/office/drawing/2014/main" id="{BEA81167-E6C5-4DAC-B1D7-48B4A532BF2E}"/>
                </a:ext>
              </a:extLst>
            </p:cNvPr>
            <p:cNvSpPr/>
            <p:nvPr/>
          </p:nvSpPr>
          <p:spPr>
            <a:xfrm>
              <a:off x="7010400" y="1804987"/>
              <a:ext cx="684000" cy="333375"/>
            </a:xfrm>
            <a:prstGeom prst="rightArrow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080BDAE-2C84-4535-BAE3-C38B628FF4BE}"/>
                </a:ext>
              </a:extLst>
            </p:cNvPr>
            <p:cNvSpPr/>
            <p:nvPr/>
          </p:nvSpPr>
          <p:spPr>
            <a:xfrm>
              <a:off x="3469931" y="2413350"/>
              <a:ext cx="984935" cy="45720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b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TF-</a:t>
              </a:r>
              <a:r>
                <a:rPr lang="en-CA" b="1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iDF</a:t>
              </a:r>
              <a:endParaRPr lang="en-CA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2736C385-B0D1-4EBE-8252-1C4A3500F4F7}"/>
                </a:ext>
              </a:extLst>
            </p:cNvPr>
            <p:cNvCxnSpPr>
              <a:cxnSpLocks/>
            </p:cNvCxnSpPr>
            <p:nvPr/>
          </p:nvCxnSpPr>
          <p:spPr>
            <a:xfrm>
              <a:off x="3962399" y="1971675"/>
              <a:ext cx="0" cy="36000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5C44C5A-C5C8-4A75-A414-2E7AF099E1A5}"/>
                </a:ext>
              </a:extLst>
            </p:cNvPr>
            <p:cNvSpPr/>
            <p:nvPr/>
          </p:nvSpPr>
          <p:spPr>
            <a:xfrm>
              <a:off x="3175687" y="947025"/>
              <a:ext cx="1602897" cy="2034300"/>
            </a:xfrm>
            <a:prstGeom prst="rect">
              <a:avLst/>
            </a:prstGeom>
            <a:noFill/>
            <a:ln w="38100">
              <a:solidFill>
                <a:srgbClr val="C00000"/>
              </a:solidFill>
              <a:prstDash val="lgDash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ED4B927-2C16-4327-A3C1-365471A6FC94}"/>
                </a:ext>
              </a:extLst>
            </p:cNvPr>
            <p:cNvSpPr/>
            <p:nvPr/>
          </p:nvSpPr>
          <p:spPr>
            <a:xfrm>
              <a:off x="9835569" y="852487"/>
              <a:ext cx="1200150" cy="72390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b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Get Clusters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4CA2A87-7757-4077-8A4D-FCE49C5544C7}"/>
                </a:ext>
              </a:extLst>
            </p:cNvPr>
            <p:cNvSpPr/>
            <p:nvPr/>
          </p:nvSpPr>
          <p:spPr>
            <a:xfrm>
              <a:off x="9835569" y="2280000"/>
              <a:ext cx="1200150" cy="72390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b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Test Predict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0BBFA8A-F309-4DAB-BCC0-B520CF2DBE33}"/>
                </a:ext>
              </a:extLst>
            </p:cNvPr>
            <p:cNvSpPr/>
            <p:nvPr/>
          </p:nvSpPr>
          <p:spPr>
            <a:xfrm>
              <a:off x="7808700" y="3127725"/>
              <a:ext cx="1200150" cy="72390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b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Cluster Predict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2F948406-DEE8-4352-9090-0AA9A3CEADD2}"/>
                </a:ext>
              </a:extLst>
            </p:cNvPr>
            <p:cNvSpPr/>
            <p:nvPr/>
          </p:nvSpPr>
          <p:spPr>
            <a:xfrm>
              <a:off x="7722975" y="4283775"/>
              <a:ext cx="1404000" cy="72390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b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Recommend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669AD9A5-EA24-4003-BDE2-202E10DFECB7}"/>
                </a:ext>
              </a:extLst>
            </p:cNvPr>
            <p:cNvSpPr/>
            <p:nvPr/>
          </p:nvSpPr>
          <p:spPr>
            <a:xfrm>
              <a:off x="7607326" y="2981324"/>
              <a:ext cx="1602897" cy="2162175"/>
            </a:xfrm>
            <a:prstGeom prst="rect">
              <a:avLst/>
            </a:prstGeom>
            <a:noFill/>
            <a:ln w="38100">
              <a:solidFill>
                <a:srgbClr val="C00000"/>
              </a:solidFill>
              <a:prstDash val="lgDash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" name="Arrow: Right 23">
              <a:extLst>
                <a:ext uri="{FF2B5EF4-FFF2-40B4-BE49-F238E27FC236}">
                  <a16:creationId xmlns:a16="http://schemas.microsoft.com/office/drawing/2014/main" id="{0997584C-35CB-4D96-B67B-07C1FCF2FBBC}"/>
                </a:ext>
              </a:extLst>
            </p:cNvPr>
            <p:cNvSpPr/>
            <p:nvPr/>
          </p:nvSpPr>
          <p:spPr>
            <a:xfrm rot="5400000">
              <a:off x="8161460" y="2503350"/>
              <a:ext cx="504000" cy="324000"/>
            </a:xfrm>
            <a:prstGeom prst="rightArrow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5DD21EF5-8094-4EEF-B8CF-4AFF05BD2A16}"/>
                </a:ext>
              </a:extLst>
            </p:cNvPr>
            <p:cNvSpPr/>
            <p:nvPr/>
          </p:nvSpPr>
          <p:spPr>
            <a:xfrm>
              <a:off x="9674020" y="666751"/>
              <a:ext cx="1489280" cy="2508599"/>
            </a:xfrm>
            <a:prstGeom prst="rect">
              <a:avLst/>
            </a:prstGeom>
            <a:noFill/>
            <a:ln w="38100">
              <a:solidFill>
                <a:srgbClr val="C00000"/>
              </a:solidFill>
              <a:prstDash val="lgDash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" name="Arrow: Right 25">
              <a:extLst>
                <a:ext uri="{FF2B5EF4-FFF2-40B4-BE49-F238E27FC236}">
                  <a16:creationId xmlns:a16="http://schemas.microsoft.com/office/drawing/2014/main" id="{7B3C26AE-3A9C-48F1-AFEA-A2350BDE8BF8}"/>
                </a:ext>
              </a:extLst>
            </p:cNvPr>
            <p:cNvSpPr/>
            <p:nvPr/>
          </p:nvSpPr>
          <p:spPr>
            <a:xfrm rot="5400000">
              <a:off x="10185104" y="1779243"/>
              <a:ext cx="504000" cy="324000"/>
            </a:xfrm>
            <a:prstGeom prst="rightArrow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Arrow: Right 26">
              <a:extLst>
                <a:ext uri="{FF2B5EF4-FFF2-40B4-BE49-F238E27FC236}">
                  <a16:creationId xmlns:a16="http://schemas.microsoft.com/office/drawing/2014/main" id="{9B328D72-CB9D-4C7E-BF47-09B042D14539}"/>
                </a:ext>
              </a:extLst>
            </p:cNvPr>
            <p:cNvSpPr/>
            <p:nvPr/>
          </p:nvSpPr>
          <p:spPr>
            <a:xfrm>
              <a:off x="9121478" y="1797487"/>
              <a:ext cx="504000" cy="333375"/>
            </a:xfrm>
            <a:prstGeom prst="rightArrow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B60B4D56-8B46-44D2-B285-5634B994978D}"/>
                </a:ext>
              </a:extLst>
            </p:cNvPr>
            <p:cNvCxnSpPr>
              <a:cxnSpLocks/>
            </p:cNvCxnSpPr>
            <p:nvPr/>
          </p:nvCxnSpPr>
          <p:spPr>
            <a:xfrm>
              <a:off x="8410574" y="3886200"/>
              <a:ext cx="0" cy="36000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007219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CD3EC78-0113-4FB3-BCC7-E8B9FD714B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8798" y="648368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600" b="1" kern="120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6A01919-2789-4406-A06A-0D6CDE41BD27}" type="slidenum">
              <a:rPr lang="en-CA" smtClean="0"/>
              <a:pPr/>
              <a:t>14</a:t>
            </a:fld>
            <a:endParaRPr lang="en-CA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5CB3CFA-D19F-478E-8530-4BD5B58D2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CBF Using Clustering</a:t>
            </a:r>
            <a:endParaRPr lang="en-CA"/>
          </a:p>
        </p:txBody>
      </p:sp>
      <p:pic>
        <p:nvPicPr>
          <p:cNvPr id="29" name="Picture 5">
            <a:extLst>
              <a:ext uri="{FF2B5EF4-FFF2-40B4-BE49-F238E27FC236}">
                <a16:creationId xmlns:a16="http://schemas.microsoft.com/office/drawing/2014/main" id="{34EBBACA-642D-46D7-B5F3-AFE15B41EB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413" y="2226002"/>
            <a:ext cx="4715435" cy="3552982"/>
          </a:xfrm>
          <a:prstGeom prst="rect">
            <a:avLst/>
          </a:prstGeom>
        </p:spPr>
      </p:pic>
      <p:pic>
        <p:nvPicPr>
          <p:cNvPr id="30" name="Picture 6" descr="Chart&#10;&#10;Description automatically generated">
            <a:extLst>
              <a:ext uri="{FF2B5EF4-FFF2-40B4-BE49-F238E27FC236}">
                <a16:creationId xmlns:a16="http://schemas.microsoft.com/office/drawing/2014/main" id="{F2AB9D92-08C1-4895-82AB-DDED81CB3B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8848" y="2103692"/>
            <a:ext cx="6777316" cy="3797603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06617606-46D4-479E-8545-BF923920AC25}"/>
              </a:ext>
            </a:extLst>
          </p:cNvPr>
          <p:cNvSpPr txBox="1"/>
          <p:nvPr/>
        </p:nvSpPr>
        <p:spPr>
          <a:xfrm>
            <a:off x="571500" y="1195351"/>
            <a:ext cx="7277956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Using Silhouette Score:</a:t>
            </a:r>
            <a:br>
              <a:rPr lang="en-GB" sz="200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GB" sz="2000">
                <a:latin typeface="Times New Roman" panose="02020603050405020304" pitchFamily="18" charset="0"/>
                <a:cs typeface="Times New Roman" panose="02020603050405020304" pitchFamily="18" charset="0"/>
              </a:rPr>
              <a:t> clusters = 11 gives the highest silhouette score value over (10,14,16)</a:t>
            </a:r>
          </a:p>
        </p:txBody>
      </p:sp>
    </p:spTree>
    <p:extLst>
      <p:ext uri="{BB962C8B-B14F-4D97-AF65-F5344CB8AC3E}">
        <p14:creationId xmlns:p14="http://schemas.microsoft.com/office/powerpoint/2010/main" val="19161038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CD3EC78-0113-4FB3-BCC7-E8B9FD714B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8798" y="648368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600" b="1" kern="120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6A01919-2789-4406-A06A-0D6CDE41BD27}" type="slidenum">
              <a:rPr lang="en-CA" smtClean="0"/>
              <a:pPr/>
              <a:t>15</a:t>
            </a:fld>
            <a:endParaRPr lang="en-CA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5CB3CFA-D19F-478E-8530-4BD5B58D2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CBF Using Clustering</a:t>
            </a:r>
            <a:endParaRPr lang="en-CA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4805E28-1471-4F56-968F-D60FF954CB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735" y="1006809"/>
            <a:ext cx="6810375" cy="5476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66199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CD3EC78-0113-4FB3-BCC7-E8B9FD714B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8798" y="648368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600" b="1" kern="120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6A01919-2789-4406-A06A-0D6CDE41BD27}" type="slidenum">
              <a:rPr lang="en-CA" smtClean="0"/>
              <a:pPr/>
              <a:t>16</a:t>
            </a:fld>
            <a:endParaRPr lang="en-CA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5CB3CFA-D19F-478E-8530-4BD5B58D2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CBF Using Clustering</a:t>
            </a:r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7B838E-8C84-4ABE-9EBA-957A43509B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987" y="1439552"/>
            <a:ext cx="10902025" cy="18000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91965C52-533C-485C-8492-67511C8D14EB}"/>
              </a:ext>
            </a:extLst>
          </p:cNvPr>
          <p:cNvSpPr txBox="1">
            <a:spLocks/>
          </p:cNvSpPr>
          <p:nvPr/>
        </p:nvSpPr>
        <p:spPr>
          <a:xfrm>
            <a:off x="571500" y="823149"/>
            <a:ext cx="10706099" cy="6363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35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399" b="1" kern="1200">
                <a:solidFill>
                  <a:srgbClr val="A31C05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en-GB" sz="2400">
                <a:solidFill>
                  <a:schemeClr val="tx1"/>
                </a:solidFill>
                <a:latin typeface="Times New Roman"/>
                <a:cs typeface="Times New Roman"/>
              </a:rPr>
              <a:t>Results Sample</a:t>
            </a:r>
            <a:endParaRPr lang="en-GB" sz="2400">
              <a:solidFill>
                <a:schemeClr val="tx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20A1BC3-AA73-45A7-9091-1DAE43D823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9798" y="3692787"/>
            <a:ext cx="9949501" cy="2412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4914BF9-A919-43A4-A8DE-B0BB25F182BB}"/>
              </a:ext>
            </a:extLst>
          </p:cNvPr>
          <p:cNvSpPr/>
          <p:nvPr/>
        </p:nvSpPr>
        <p:spPr>
          <a:xfrm>
            <a:off x="2106202" y="3655618"/>
            <a:ext cx="1972638" cy="237923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200AB0A-9612-47EA-A313-BD250810DAB5}"/>
              </a:ext>
            </a:extLst>
          </p:cNvPr>
          <p:cNvSpPr/>
          <p:nvPr/>
        </p:nvSpPr>
        <p:spPr>
          <a:xfrm>
            <a:off x="4150760" y="3692787"/>
            <a:ext cx="2796067" cy="237923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F9F2740-6050-4755-856C-93B1B22F9462}"/>
              </a:ext>
            </a:extLst>
          </p:cNvPr>
          <p:cNvSpPr/>
          <p:nvPr/>
        </p:nvSpPr>
        <p:spPr>
          <a:xfrm>
            <a:off x="8979612" y="3655618"/>
            <a:ext cx="924676" cy="237923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EC38440C-7164-40F4-9E76-66D3B463E1F0}"/>
              </a:ext>
            </a:extLst>
          </p:cNvPr>
          <p:cNvSpPr txBox="1">
            <a:spLocks/>
          </p:cNvSpPr>
          <p:nvPr/>
        </p:nvSpPr>
        <p:spPr>
          <a:xfrm>
            <a:off x="644987" y="3110832"/>
            <a:ext cx="10706099" cy="6363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35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399" b="1" kern="1200">
                <a:solidFill>
                  <a:srgbClr val="A31C05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en-GB" sz="2400">
                <a:solidFill>
                  <a:schemeClr val="tx1"/>
                </a:solidFill>
                <a:latin typeface="Times New Roman"/>
                <a:cs typeface="Times New Roman"/>
              </a:rPr>
              <a:t>Error Analysis</a:t>
            </a:r>
            <a:endParaRPr lang="en-GB" sz="24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8682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5" grpId="0" animBg="1"/>
      <p:bldP spid="1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478FC7-0BA9-420C-9384-A6AA448B18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2948" y="795532"/>
            <a:ext cx="10706099" cy="1110721"/>
          </a:xfrm>
        </p:spPr>
        <p:txBody>
          <a:bodyPr/>
          <a:lstStyle/>
          <a:p>
            <a:r>
              <a:rPr lang="en-CA" sz="6000">
                <a:latin typeface="Times New Roman"/>
                <a:cs typeface="Times New Roman"/>
              </a:rPr>
              <a:t>Collaborative Filtering (CF)</a:t>
            </a:r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B18DDD-9214-49D7-AB64-B9480037AE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8798" y="648368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600" b="1" kern="120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6A01919-2789-4406-A06A-0D6CDE41BD27}" type="slidenum">
              <a:rPr lang="en-CA" smtClean="0"/>
              <a:pPr/>
              <a:t>17</a:t>
            </a:fld>
            <a:endParaRPr lang="en-CA"/>
          </a:p>
        </p:txBody>
      </p:sp>
      <p:pic>
        <p:nvPicPr>
          <p:cNvPr id="5" name="Picture 5" descr="Diagram&#10;&#10;Description automatically generated">
            <a:extLst>
              <a:ext uri="{FF2B5EF4-FFF2-40B4-BE49-F238E27FC236}">
                <a16:creationId xmlns:a16="http://schemas.microsoft.com/office/drawing/2014/main" id="{57592C9B-9C0D-4C45-A4BB-D9F19DB87A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213" y="1906253"/>
            <a:ext cx="10617571" cy="4414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6393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B0A97C-FEC6-43DD-B671-5C9E3D069F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8798" y="648368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600" b="1" kern="120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6A01919-2789-4406-A06A-0D6CDE41BD27}" type="slidenum">
              <a:rPr lang="en-CA" smtClean="0"/>
              <a:pPr/>
              <a:t>18</a:t>
            </a:fld>
            <a:endParaRPr lang="en-CA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C3A4F60-79F3-4B39-B2FF-B5B76C384E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/>
              <a:t>CF Using </a:t>
            </a:r>
            <a:r>
              <a:rPr lang="en-GB" sz="4400">
                <a:latin typeface="Times New Roman"/>
                <a:cs typeface="Times New Roman"/>
              </a:rPr>
              <a:t>Scikit Learn Library </a:t>
            </a:r>
            <a:r>
              <a:rPr lang="en-CA"/>
              <a:t> 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B3297108-D549-4C2F-BB56-A17AFF982338}"/>
              </a:ext>
            </a:extLst>
          </p:cNvPr>
          <p:cNvSpPr txBox="1">
            <a:spLocks/>
          </p:cNvSpPr>
          <p:nvPr/>
        </p:nvSpPr>
        <p:spPr>
          <a:xfrm>
            <a:off x="804594" y="1533418"/>
            <a:ext cx="5976350" cy="379116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589" indent="-228589" algn="l" defTabSz="914356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767" indent="-228589" algn="l" defTabSz="91435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2946" indent="-228589" algn="l" defTabSz="91435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123" indent="-228589" algn="l" defTabSz="91435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302" indent="-228589" algn="l" defTabSz="91435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481" indent="-228589" algn="l" defTabSz="91435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8" indent="-228589" algn="l" defTabSz="91435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37" indent="-228589" algn="l" defTabSz="91435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15" indent="-228589" algn="l" defTabSz="91435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800" b="1">
                <a:latin typeface="Times New Roman"/>
                <a:cs typeface="Times New Roman"/>
              </a:rPr>
              <a:t>We performed classification for two cases: 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1800" u="sng">
                <a:latin typeface="Times New Roman"/>
                <a:cs typeface="Times New Roman"/>
              </a:rPr>
              <a:t>Model 1:</a:t>
            </a:r>
            <a:r>
              <a:rPr lang="en-GB" sz="1800">
                <a:latin typeface="Times New Roman"/>
                <a:cs typeface="Times New Roman"/>
              </a:rPr>
              <a:t> Using user id as labels</a:t>
            </a:r>
            <a:endParaRPr lang="en-GB"/>
          </a:p>
          <a:p>
            <a:pPr>
              <a:buFont typeface="Wingdings" panose="05000000000000000000" pitchFamily="2" charset="2"/>
              <a:buChar char="§"/>
            </a:pPr>
            <a:r>
              <a:rPr lang="en-GB" sz="1800" u="sng">
                <a:latin typeface="Times New Roman"/>
                <a:cs typeface="Times New Roman"/>
              </a:rPr>
              <a:t>Model 2:</a:t>
            </a:r>
            <a:r>
              <a:rPr lang="en-GB" sz="1800">
                <a:latin typeface="Times New Roman"/>
                <a:cs typeface="Times New Roman"/>
              </a:rPr>
              <a:t> Using Location type id as labels</a:t>
            </a:r>
          </a:p>
          <a:p>
            <a:pPr marL="0" indent="0">
              <a:buNone/>
            </a:pPr>
            <a:r>
              <a:rPr lang="en-GB" sz="1800" b="1" i="1">
                <a:latin typeface="Times New Roman"/>
                <a:cs typeface="Times New Roman"/>
              </a:rPr>
              <a:t>We choose model 2 as our model since it shows better results.</a:t>
            </a:r>
          </a:p>
          <a:p>
            <a:pPr marL="0" indent="0">
              <a:buNone/>
            </a:pPr>
            <a:endParaRPr lang="en-GB" sz="1800" i="1">
              <a:latin typeface="Times New Roman"/>
              <a:cs typeface="Times New Roman"/>
            </a:endParaRPr>
          </a:p>
          <a:p>
            <a:pPr marL="0" indent="0">
              <a:buNone/>
            </a:pPr>
            <a:r>
              <a:rPr lang="en-GB" sz="1800" b="1">
                <a:latin typeface="Times New Roman"/>
                <a:cs typeface="Times New Roman"/>
              </a:rPr>
              <a:t>Algorithms used are: </a:t>
            </a:r>
            <a:endParaRPr lang="en-GB"/>
          </a:p>
          <a:p>
            <a:pPr>
              <a:buFont typeface="Wingdings" panose="05000000000000000000" pitchFamily="2" charset="2"/>
              <a:buChar char="§"/>
            </a:pPr>
            <a:r>
              <a:rPr lang="en-GB" sz="1800">
                <a:latin typeface="Times New Roman"/>
                <a:cs typeface="Times New Roman"/>
              </a:rPr>
              <a:t>SVM, KNN and Decision Tree (Supervised learning)</a:t>
            </a:r>
          </a:p>
          <a:p>
            <a:endParaRPr lang="en-GB" sz="1800">
              <a:latin typeface="Times New Roman"/>
              <a:cs typeface="Times New Roman"/>
            </a:endParaRPr>
          </a:p>
          <a:p>
            <a:pPr marL="0" indent="0">
              <a:buNone/>
            </a:pPr>
            <a:r>
              <a:rPr lang="en-GB" sz="1800" b="1">
                <a:latin typeface="Times New Roman"/>
                <a:cs typeface="Times New Roman"/>
              </a:rPr>
              <a:t>Champion Model: 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1800">
                <a:latin typeface="Times New Roman"/>
                <a:cs typeface="Times New Roman"/>
              </a:rPr>
              <a:t>SVM</a:t>
            </a:r>
          </a:p>
          <a:p>
            <a:endParaRPr lang="en-GB">
              <a:latin typeface="Times New Roman"/>
              <a:cs typeface="Times New Roman"/>
            </a:endParaRPr>
          </a:p>
          <a:p>
            <a:endParaRPr lang="en-GB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9762071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B0A97C-FEC6-43DD-B671-5C9E3D069F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8798" y="648368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600" b="1" kern="120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6A01919-2789-4406-A06A-0D6CDE41BD27}" type="slidenum">
              <a:rPr lang="en-CA" smtClean="0"/>
              <a:pPr/>
              <a:t>19</a:t>
            </a:fld>
            <a:endParaRPr lang="en-CA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C3A4F60-79F3-4B39-B2FF-B5B76C384E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331281"/>
            <a:ext cx="11210701" cy="539416"/>
          </a:xfrm>
        </p:spPr>
        <p:txBody>
          <a:bodyPr>
            <a:normAutofit fontScale="90000"/>
          </a:bodyPr>
          <a:lstStyle/>
          <a:p>
            <a:r>
              <a:rPr lang="en-CA" sz="4350">
                <a:latin typeface="Times New Roman"/>
                <a:cs typeface="Times New Roman"/>
              </a:rPr>
              <a:t>CF Using </a:t>
            </a:r>
            <a:r>
              <a:rPr lang="en-GB" sz="4400">
                <a:latin typeface="Times New Roman"/>
                <a:cs typeface="Times New Roman"/>
              </a:rPr>
              <a:t>Scikit Learn Library </a:t>
            </a:r>
            <a:r>
              <a:rPr lang="en-CA" sz="4350">
                <a:latin typeface="Times New Roman"/>
                <a:cs typeface="Times New Roman"/>
              </a:rPr>
              <a:t> </a:t>
            </a:r>
            <a:endParaRPr lang="en-US"/>
          </a:p>
        </p:txBody>
      </p:sp>
      <p:pic>
        <p:nvPicPr>
          <p:cNvPr id="7" name="Picture 7" descr="Table&#10;&#10;Description automatically generated">
            <a:extLst>
              <a:ext uri="{FF2B5EF4-FFF2-40B4-BE49-F238E27FC236}">
                <a16:creationId xmlns:a16="http://schemas.microsoft.com/office/drawing/2014/main" id="{0F25969D-9A1C-43E1-BE0E-7CFECD51E7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32" t="8216" r="19033" b="3656"/>
          <a:stretch/>
        </p:blipFill>
        <p:spPr>
          <a:xfrm>
            <a:off x="546845" y="2656337"/>
            <a:ext cx="4782672" cy="296923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C29311D-41C0-4F0C-A240-D234C57DC876}"/>
              </a:ext>
            </a:extLst>
          </p:cNvPr>
          <p:cNvSpPr txBox="1"/>
          <p:nvPr/>
        </p:nvSpPr>
        <p:spPr>
          <a:xfrm>
            <a:off x="546844" y="2027213"/>
            <a:ext cx="507937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Classification Report </a:t>
            </a:r>
            <a:endParaRPr 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418CF0-A22C-49D2-9785-EF06857F41BA}"/>
              </a:ext>
            </a:extLst>
          </p:cNvPr>
          <p:cNvSpPr txBox="1"/>
          <p:nvPr/>
        </p:nvSpPr>
        <p:spPr>
          <a:xfrm>
            <a:off x="5626218" y="2027213"/>
            <a:ext cx="615598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Confusion Matrix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42F97A-745F-42C9-AE96-0A7CE4C3417A}"/>
              </a:ext>
            </a:extLst>
          </p:cNvPr>
          <p:cNvSpPr txBox="1"/>
          <p:nvPr/>
        </p:nvSpPr>
        <p:spPr>
          <a:xfrm>
            <a:off x="546844" y="1219465"/>
            <a:ext cx="609771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b="1" u="sng">
                <a:latin typeface="Times New Roman" panose="02020603050405020304" pitchFamily="18" charset="0"/>
                <a:cs typeface="Times New Roman" panose="02020603050405020304" pitchFamily="18" charset="0"/>
              </a:rPr>
              <a:t>SVM model Evaluation</a:t>
            </a:r>
            <a:endParaRPr lang="en-CA" sz="2400" u="sng"/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id="{7489F68B-4773-4A0F-A99C-F67C95F4DB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7517" y="2753074"/>
            <a:ext cx="6157258" cy="3032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4280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F9BF459-1F26-456C-A171-1C601973ED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8798" y="648368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600" b="1" kern="120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6A01919-2789-4406-A06A-0D6CDE41BD27}" type="slidenum">
              <a:rPr lang="en-CA" smtClean="0"/>
              <a:pPr/>
              <a:t>2</a:t>
            </a:fld>
            <a:endParaRPr lang="en-CA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FFCC5CD-89AA-4B99-9E39-F4500BFAC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/>
              <a:t>Outlines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ED64A80-0FE7-4A79-869C-D5C55453E0BD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51329" y="1511860"/>
          <a:ext cx="11089341" cy="48354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419953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B0A97C-FEC6-43DD-B671-5C9E3D069F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8798" y="648368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600" b="1" kern="120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6A01919-2789-4406-A06A-0D6CDE41BD27}" type="slidenum">
              <a:rPr lang="en-CA" smtClean="0"/>
              <a:pPr/>
              <a:t>20</a:t>
            </a:fld>
            <a:endParaRPr lang="en-CA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C3A4F60-79F3-4B39-B2FF-B5B76C384E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/>
              <a:t>CF Using </a:t>
            </a:r>
            <a:r>
              <a:rPr lang="en-GB" sz="4400">
                <a:latin typeface="Times New Roman"/>
                <a:cs typeface="Times New Roman"/>
              </a:rPr>
              <a:t>Scikit Learn Library </a:t>
            </a:r>
            <a:r>
              <a:rPr lang="en-CA"/>
              <a:t>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42F97A-745F-42C9-AE96-0A7CE4C3417A}"/>
              </a:ext>
            </a:extLst>
          </p:cNvPr>
          <p:cNvSpPr txBox="1"/>
          <p:nvPr/>
        </p:nvSpPr>
        <p:spPr>
          <a:xfrm>
            <a:off x="546844" y="1219465"/>
            <a:ext cx="609771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b="1" u="sng">
                <a:latin typeface="Times New Roman" panose="02020603050405020304" pitchFamily="18" charset="0"/>
                <a:cs typeface="Times New Roman" panose="02020603050405020304" pitchFamily="18" charset="0"/>
              </a:rPr>
              <a:t>Visualization of predicted results</a:t>
            </a:r>
            <a:endParaRPr lang="en-CA" sz="2400" u="sng"/>
          </a:p>
        </p:txBody>
      </p:sp>
      <p:pic>
        <p:nvPicPr>
          <p:cNvPr id="11" name="Picture 5" descr="Chart, bar chart&#10;&#10;Description automatically generated">
            <a:extLst>
              <a:ext uri="{FF2B5EF4-FFF2-40B4-BE49-F238E27FC236}">
                <a16:creationId xmlns:a16="http://schemas.microsoft.com/office/drawing/2014/main" id="{ABA128DE-492A-46F3-82DA-E3AABF1834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844" y="1681130"/>
            <a:ext cx="11058413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8081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B0A97C-FEC6-43DD-B671-5C9E3D069F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8798" y="648368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600" b="1" kern="120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6A01919-2789-4406-A06A-0D6CDE41BD27}" type="slidenum">
              <a:rPr lang="en-CA" smtClean="0"/>
              <a:pPr/>
              <a:t>21</a:t>
            </a:fld>
            <a:endParaRPr lang="en-CA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C3A4F60-79F3-4B39-B2FF-B5B76C384E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/>
              <a:t>CF Using </a:t>
            </a:r>
            <a:r>
              <a:rPr lang="en-GB" sz="4400">
                <a:latin typeface="Times New Roman"/>
                <a:cs typeface="Times New Roman"/>
              </a:rPr>
              <a:t>Scikit Learn Library - Error Analysis</a:t>
            </a:r>
            <a:r>
              <a:rPr lang="en-CA"/>
              <a:t> </a:t>
            </a:r>
          </a:p>
        </p:txBody>
      </p:sp>
      <p:pic>
        <p:nvPicPr>
          <p:cNvPr id="6" name="Picture 5" descr="Chart, bar chart&#10;&#10;Description automatically generated">
            <a:extLst>
              <a:ext uri="{FF2B5EF4-FFF2-40B4-BE49-F238E27FC236}">
                <a16:creationId xmlns:a16="http://schemas.microsoft.com/office/drawing/2014/main" id="{D77541AD-FA1D-47EA-B43C-7070BA94FD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1" y="2781397"/>
            <a:ext cx="7472083" cy="37022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D15EE76-1C11-4B09-80E2-F3D2FC91F1C1}"/>
              </a:ext>
            </a:extLst>
          </p:cNvPr>
          <p:cNvSpPr txBox="1"/>
          <p:nvPr/>
        </p:nvSpPr>
        <p:spPr>
          <a:xfrm>
            <a:off x="499581" y="1194916"/>
            <a:ext cx="10877549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>
                <a:latin typeface="Times New Roman"/>
                <a:cs typeface="Times New Roman"/>
              </a:rPr>
              <a:t>SVM Model has poor results when </a:t>
            </a:r>
            <a:r>
              <a:rPr lang="en-GB" err="1">
                <a:latin typeface="Times New Roman"/>
                <a:cs typeface="Times New Roman"/>
              </a:rPr>
              <a:t>user_ids</a:t>
            </a:r>
            <a:r>
              <a:rPr lang="en-GB">
                <a:latin typeface="Times New Roman"/>
                <a:cs typeface="Times New Roman"/>
              </a:rPr>
              <a:t> is considered as labels with 22% accuracy.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>
                <a:latin typeface="Times New Roman"/>
                <a:cs typeface="Times New Roman"/>
              </a:rPr>
              <a:t>Considering these results, we analysed the dataset and shifted the labels to location ID instead which enhanced the results to 44%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>
                <a:latin typeface="Times New Roman"/>
                <a:cs typeface="Times New Roman"/>
              </a:rPr>
              <a:t>The results are still not very high, one of the major reason for this can be a smaller number of rows in our dataset. We need thousands of rows of training data to train the model well.</a:t>
            </a:r>
          </a:p>
        </p:txBody>
      </p:sp>
      <p:pic>
        <p:nvPicPr>
          <p:cNvPr id="8" name="Picture 9" descr="Table&#10;&#10;Description automatically generated">
            <a:extLst>
              <a:ext uri="{FF2B5EF4-FFF2-40B4-BE49-F238E27FC236}">
                <a16:creationId xmlns:a16="http://schemas.microsoft.com/office/drawing/2014/main" id="{E369FC99-525B-4D5F-90E5-121DD3A330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842" r="8691"/>
          <a:stretch/>
        </p:blipFill>
        <p:spPr>
          <a:xfrm>
            <a:off x="7476565" y="3195263"/>
            <a:ext cx="4305636" cy="2612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4350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B0A97C-FEC6-43DD-B671-5C9E3D069F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8798" y="648368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600" b="1" kern="120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6A01919-2789-4406-A06A-0D6CDE41BD27}" type="slidenum">
              <a:rPr lang="en-CA" smtClean="0"/>
              <a:pPr/>
              <a:t>22</a:t>
            </a:fld>
            <a:endParaRPr lang="en-CA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C3A4F60-79F3-4B39-B2FF-B5B76C384E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/>
              <a:t>CF Using </a:t>
            </a:r>
            <a:r>
              <a:rPr lang="en-GB" sz="4400">
                <a:latin typeface="Times New Roman"/>
                <a:cs typeface="Times New Roman"/>
              </a:rPr>
              <a:t>Surprise Library</a:t>
            </a:r>
            <a:endParaRPr lang="en-CA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FC68364-0A74-410C-959F-5C5BA6FF072B}"/>
              </a:ext>
            </a:extLst>
          </p:cNvPr>
          <p:cNvGrpSpPr/>
          <p:nvPr/>
        </p:nvGrpSpPr>
        <p:grpSpPr>
          <a:xfrm>
            <a:off x="2298158" y="1601483"/>
            <a:ext cx="7595683" cy="4061768"/>
            <a:chOff x="971550" y="1609725"/>
            <a:chExt cx="7595683" cy="4061768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889EF6F-F3D6-4DD0-AFF4-3669BE4F1B62}"/>
                </a:ext>
              </a:extLst>
            </p:cNvPr>
            <p:cNvSpPr/>
            <p:nvPr/>
          </p:nvSpPr>
          <p:spPr>
            <a:xfrm>
              <a:off x="971550" y="1609725"/>
              <a:ext cx="1200150" cy="72000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b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Data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4531570-6489-4841-8DD7-927EB12B4525}"/>
                </a:ext>
              </a:extLst>
            </p:cNvPr>
            <p:cNvSpPr/>
            <p:nvPr/>
          </p:nvSpPr>
          <p:spPr>
            <a:xfrm>
              <a:off x="5086350" y="1609725"/>
              <a:ext cx="1296000" cy="72000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b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Surprise Algorithms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13C15E4-160F-42F5-8F55-45D329B9B9EF}"/>
                </a:ext>
              </a:extLst>
            </p:cNvPr>
            <p:cNvSpPr/>
            <p:nvPr/>
          </p:nvSpPr>
          <p:spPr>
            <a:xfrm>
              <a:off x="7211158" y="1619632"/>
              <a:ext cx="1200150" cy="72000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b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Cross Validation</a:t>
              </a:r>
            </a:p>
          </p:txBody>
        </p:sp>
        <p:sp>
          <p:nvSpPr>
            <p:cNvPr id="13" name="Arrow: Right 12">
              <a:extLst>
                <a:ext uri="{FF2B5EF4-FFF2-40B4-BE49-F238E27FC236}">
                  <a16:creationId xmlns:a16="http://schemas.microsoft.com/office/drawing/2014/main" id="{EC581138-7C1C-46FE-90FB-C87990407D90}"/>
                </a:ext>
              </a:extLst>
            </p:cNvPr>
            <p:cNvSpPr/>
            <p:nvPr/>
          </p:nvSpPr>
          <p:spPr>
            <a:xfrm>
              <a:off x="2301187" y="1804987"/>
              <a:ext cx="504000" cy="333375"/>
            </a:xfrm>
            <a:prstGeom prst="rightArrow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4" name="Arrow: Right 13">
              <a:extLst>
                <a:ext uri="{FF2B5EF4-FFF2-40B4-BE49-F238E27FC236}">
                  <a16:creationId xmlns:a16="http://schemas.microsoft.com/office/drawing/2014/main" id="{3971D28E-BEC4-4DA8-901C-8484E88A2782}"/>
                </a:ext>
              </a:extLst>
            </p:cNvPr>
            <p:cNvSpPr/>
            <p:nvPr/>
          </p:nvSpPr>
          <p:spPr>
            <a:xfrm>
              <a:off x="4314404" y="1804987"/>
              <a:ext cx="684000" cy="333375"/>
            </a:xfrm>
            <a:prstGeom prst="rightArrow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" name="Arrow: Right 14">
              <a:extLst>
                <a:ext uri="{FF2B5EF4-FFF2-40B4-BE49-F238E27FC236}">
                  <a16:creationId xmlns:a16="http://schemas.microsoft.com/office/drawing/2014/main" id="{1C568E1B-0722-465A-96C9-FA333F037574}"/>
                </a:ext>
              </a:extLst>
            </p:cNvPr>
            <p:cNvSpPr/>
            <p:nvPr/>
          </p:nvSpPr>
          <p:spPr>
            <a:xfrm>
              <a:off x="6464779" y="1804987"/>
              <a:ext cx="684000" cy="333375"/>
            </a:xfrm>
            <a:prstGeom prst="rightArrow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2BE49C0-2BC0-4C6B-A17A-52D99FD8283F}"/>
                </a:ext>
              </a:extLst>
            </p:cNvPr>
            <p:cNvSpPr/>
            <p:nvPr/>
          </p:nvSpPr>
          <p:spPr>
            <a:xfrm>
              <a:off x="2917815" y="1615350"/>
              <a:ext cx="1314450" cy="72000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b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Ratings Extraction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FC39EEC-1786-4083-B63C-F660AAA369D7}"/>
                </a:ext>
              </a:extLst>
            </p:cNvPr>
            <p:cNvSpPr/>
            <p:nvPr/>
          </p:nvSpPr>
          <p:spPr>
            <a:xfrm>
              <a:off x="7055233" y="3004722"/>
              <a:ext cx="1512000" cy="72000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b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Performance Evaluation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522CE9DF-A4D9-494A-B647-6DFB6E875E88}"/>
                </a:ext>
              </a:extLst>
            </p:cNvPr>
            <p:cNvSpPr/>
            <p:nvPr/>
          </p:nvSpPr>
          <p:spPr>
            <a:xfrm>
              <a:off x="7055233" y="4175206"/>
              <a:ext cx="1512000" cy="72000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b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Best Model Selection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B76CA53-EB63-4634-8716-73541D220542}"/>
                </a:ext>
              </a:extLst>
            </p:cNvPr>
            <p:cNvSpPr/>
            <p:nvPr/>
          </p:nvSpPr>
          <p:spPr>
            <a:xfrm>
              <a:off x="4569958" y="3427080"/>
              <a:ext cx="1800000" cy="2244413"/>
            </a:xfrm>
            <a:prstGeom prst="rect">
              <a:avLst/>
            </a:prstGeom>
            <a:noFill/>
            <a:ln w="38100">
              <a:solidFill>
                <a:srgbClr val="C00000"/>
              </a:solidFill>
              <a:prstDash val="lgDash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" name="Arrow: Right 19">
              <a:extLst>
                <a:ext uri="{FF2B5EF4-FFF2-40B4-BE49-F238E27FC236}">
                  <a16:creationId xmlns:a16="http://schemas.microsoft.com/office/drawing/2014/main" id="{83E51171-276C-4298-85A7-39B6658F215D}"/>
                </a:ext>
              </a:extLst>
            </p:cNvPr>
            <p:cNvSpPr/>
            <p:nvPr/>
          </p:nvSpPr>
          <p:spPr>
            <a:xfrm rot="5400000">
              <a:off x="7559233" y="2495369"/>
              <a:ext cx="504000" cy="324000"/>
            </a:xfrm>
            <a:prstGeom prst="rightArrow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E0C9E771-671E-406D-956F-D3CD6D5A3BFF}"/>
                </a:ext>
              </a:extLst>
            </p:cNvPr>
            <p:cNvSpPr/>
            <p:nvPr/>
          </p:nvSpPr>
          <p:spPr>
            <a:xfrm rot="5400000">
              <a:off x="7649233" y="3776350"/>
              <a:ext cx="324000" cy="324000"/>
            </a:xfrm>
            <a:prstGeom prst="rightArrow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F6FAFB8B-8041-4961-9BAF-D92AA535F766}"/>
                </a:ext>
              </a:extLst>
            </p:cNvPr>
            <p:cNvSpPr/>
            <p:nvPr/>
          </p:nvSpPr>
          <p:spPr>
            <a:xfrm>
              <a:off x="4713958" y="3550683"/>
              <a:ext cx="1512000" cy="72000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b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Test And Analyze</a:t>
              </a:r>
            </a:p>
          </p:txBody>
        </p:sp>
        <p:sp>
          <p:nvSpPr>
            <p:cNvPr id="23" name="Arrow: Right 22">
              <a:extLst>
                <a:ext uri="{FF2B5EF4-FFF2-40B4-BE49-F238E27FC236}">
                  <a16:creationId xmlns:a16="http://schemas.microsoft.com/office/drawing/2014/main" id="{D5F1F98A-2993-4663-801A-C147A0BC1677}"/>
                </a:ext>
              </a:extLst>
            </p:cNvPr>
            <p:cNvSpPr/>
            <p:nvPr/>
          </p:nvSpPr>
          <p:spPr>
            <a:xfrm flipH="1">
              <a:off x="6502879" y="4368518"/>
              <a:ext cx="504000" cy="333375"/>
            </a:xfrm>
            <a:prstGeom prst="rightArrow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D6E33C9A-6661-457B-B97A-D731C6EF46BB}"/>
                </a:ext>
              </a:extLst>
            </p:cNvPr>
            <p:cNvSpPr/>
            <p:nvPr/>
          </p:nvSpPr>
          <p:spPr>
            <a:xfrm>
              <a:off x="4713958" y="4791946"/>
              <a:ext cx="1512000" cy="72000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b="1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GridSearch</a:t>
              </a:r>
              <a:r>
                <a:rPr lang="en-CA" b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Optimisation</a:t>
              </a:r>
            </a:p>
          </p:txBody>
        </p:sp>
        <p:sp>
          <p:nvSpPr>
            <p:cNvPr id="25" name="Arrow: Right 24">
              <a:extLst>
                <a:ext uri="{FF2B5EF4-FFF2-40B4-BE49-F238E27FC236}">
                  <a16:creationId xmlns:a16="http://schemas.microsoft.com/office/drawing/2014/main" id="{98857769-9413-4A15-BF02-6567A600FE18}"/>
                </a:ext>
              </a:extLst>
            </p:cNvPr>
            <p:cNvSpPr/>
            <p:nvPr/>
          </p:nvSpPr>
          <p:spPr>
            <a:xfrm flipH="1">
              <a:off x="3971758" y="4368518"/>
              <a:ext cx="504000" cy="333375"/>
            </a:xfrm>
            <a:prstGeom prst="rightArrow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57B4F431-CE8B-429A-BCD6-C586FE39E40C}"/>
                </a:ext>
              </a:extLst>
            </p:cNvPr>
            <p:cNvSpPr/>
            <p:nvPr/>
          </p:nvSpPr>
          <p:spPr>
            <a:xfrm>
              <a:off x="1249367" y="4283014"/>
              <a:ext cx="2473391" cy="752032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b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Analysis of Collaborative Filtering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25DF7035-59FB-4615-B088-860060C5902B}"/>
                </a:ext>
              </a:extLst>
            </p:cNvPr>
            <p:cNvCxnSpPr>
              <a:cxnSpLocks/>
            </p:cNvCxnSpPr>
            <p:nvPr/>
          </p:nvCxnSpPr>
          <p:spPr>
            <a:xfrm>
              <a:off x="5457507" y="4369286"/>
              <a:ext cx="0" cy="36000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4A6697BD-0229-4C35-9034-3A8BB8878168}"/>
                </a:ext>
              </a:extLst>
            </p:cNvPr>
            <p:cNvSpPr/>
            <p:nvPr/>
          </p:nvSpPr>
          <p:spPr>
            <a:xfrm>
              <a:off x="1057275" y="3826908"/>
              <a:ext cx="2818083" cy="1449942"/>
            </a:xfrm>
            <a:prstGeom prst="rect">
              <a:avLst/>
            </a:prstGeom>
            <a:noFill/>
            <a:ln w="38100">
              <a:solidFill>
                <a:srgbClr val="C00000"/>
              </a:solidFill>
              <a:prstDash val="lgDash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8D10DD19-A84C-459A-B3E7-9085A804A0D7}"/>
                </a:ext>
              </a:extLst>
            </p:cNvPr>
            <p:cNvSpPr/>
            <p:nvPr/>
          </p:nvSpPr>
          <p:spPr>
            <a:xfrm>
              <a:off x="1249367" y="3864157"/>
              <a:ext cx="2473391" cy="349876"/>
            </a:xfrm>
            <a:prstGeom prst="rect">
              <a:avLst/>
            </a:prstGeom>
            <a:no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b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Recommender System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241153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B0A97C-FEC6-43DD-B671-5C9E3D069F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8798" y="648368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600" b="1" kern="120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6A01919-2789-4406-A06A-0D6CDE41BD27}" type="slidenum">
              <a:rPr lang="en-CA" smtClean="0"/>
              <a:pPr/>
              <a:t>23</a:t>
            </a:fld>
            <a:endParaRPr lang="en-CA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C3A4F60-79F3-4B39-B2FF-B5B76C384E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/>
              <a:t>CF Using </a:t>
            </a:r>
            <a:r>
              <a:rPr lang="en-GB" sz="4400">
                <a:latin typeface="Times New Roman"/>
                <a:cs typeface="Times New Roman"/>
              </a:rPr>
              <a:t>Surprise Library</a:t>
            </a:r>
            <a:endParaRPr lang="en-CA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43A62F8-3B12-456A-B8FE-4D91024BE3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9001" y="900112"/>
            <a:ext cx="6553200" cy="5057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E84794C2-A400-4D3D-8DFD-9348D009CC56}"/>
              </a:ext>
            </a:extLst>
          </p:cNvPr>
          <p:cNvSpPr txBox="1"/>
          <p:nvPr/>
        </p:nvSpPr>
        <p:spPr>
          <a:xfrm>
            <a:off x="571500" y="1043904"/>
            <a:ext cx="4584843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GB" sz="1800" b="1">
                <a:latin typeface="Times New Roman"/>
                <a:cs typeface="Times New Roman"/>
              </a:rPr>
              <a:t>The comparison of these models shows that: 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GB" err="1">
                <a:latin typeface="Times New Roman"/>
                <a:cs typeface="Times New Roman"/>
              </a:rPr>
              <a:t>KNNWithZScore</a:t>
            </a:r>
            <a:r>
              <a:rPr lang="en-GB">
                <a:latin typeface="Times New Roman"/>
                <a:cs typeface="Times New Roman"/>
              </a:rPr>
              <a:t> algorithm gives the best performance with lowest RMSE error.</a:t>
            </a:r>
          </a:p>
          <a:p>
            <a:r>
              <a:rPr lang="en-GB" b="1">
                <a:latin typeface="Times New Roman"/>
                <a:ea typeface="+mn-lt"/>
                <a:cs typeface="+mn-lt"/>
              </a:rPr>
              <a:t>Performed Grid Search Cross Validation:</a:t>
            </a:r>
            <a:endParaRPr lang="en-US" b="1">
              <a:latin typeface="Times New Roman"/>
              <a:ea typeface="+mn-lt"/>
              <a:cs typeface="+mn-lt"/>
            </a:endParaRPr>
          </a:p>
          <a:p>
            <a:pPr marL="285750" lvl="1" indent="-285750" algn="just">
              <a:buFont typeface="Wingdings" panose="05000000000000000000" pitchFamily="2" charset="2"/>
              <a:buChar char="§"/>
            </a:pPr>
            <a:r>
              <a:rPr lang="en-GB">
                <a:latin typeface="Times New Roman"/>
                <a:cs typeface="Times New Roman"/>
              </a:rPr>
              <a:t>Pearson similarity metric</a:t>
            </a:r>
          </a:p>
          <a:p>
            <a:pPr marL="285750" lvl="1" indent="-285750" algn="just">
              <a:buFont typeface="Wingdings" panose="05000000000000000000" pitchFamily="2" charset="2"/>
              <a:buChar char="§"/>
            </a:pPr>
            <a:r>
              <a:rPr lang="en-GB">
                <a:latin typeface="Times New Roman"/>
                <a:cs typeface="Times New Roman"/>
              </a:rPr>
              <a:t>k = 40, </a:t>
            </a:r>
            <a:r>
              <a:rPr lang="en-GB" err="1">
                <a:latin typeface="Times New Roman"/>
                <a:cs typeface="Times New Roman"/>
              </a:rPr>
              <a:t>min_k</a:t>
            </a:r>
            <a:r>
              <a:rPr lang="en-GB">
                <a:latin typeface="Times New Roman"/>
                <a:cs typeface="Times New Roman"/>
              </a:rPr>
              <a:t> = 1 </a:t>
            </a:r>
            <a:r>
              <a:rPr lang="en-GB" err="1">
                <a:latin typeface="Times New Roman"/>
                <a:cs typeface="Times New Roman"/>
              </a:rPr>
              <a:t>min_support</a:t>
            </a:r>
            <a:r>
              <a:rPr lang="en-GB">
                <a:latin typeface="Times New Roman"/>
                <a:cs typeface="Times New Roman"/>
              </a:rPr>
              <a:t> = 1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82E00EAF-7F16-4C58-8FC5-FDEB6F716F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425" y="2916553"/>
            <a:ext cx="4262992" cy="36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22764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B0A97C-FEC6-43DD-B671-5C9E3D069F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8798" y="648368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600" b="1" kern="120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6A01919-2789-4406-A06A-0D6CDE41BD27}" type="slidenum">
              <a:rPr lang="en-CA" smtClean="0"/>
              <a:pPr/>
              <a:t>24</a:t>
            </a:fld>
            <a:endParaRPr lang="en-CA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C3A4F60-79F3-4B39-B2FF-B5B76C384E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/>
              <a:t>CF Using </a:t>
            </a:r>
            <a:r>
              <a:rPr lang="en-GB" sz="4400">
                <a:latin typeface="Times New Roman"/>
                <a:cs typeface="Times New Roman"/>
              </a:rPr>
              <a:t>Surprise Library - Predictions</a:t>
            </a:r>
            <a:endParaRPr lang="en-CA"/>
          </a:p>
        </p:txBody>
      </p:sp>
      <p:pic>
        <p:nvPicPr>
          <p:cNvPr id="5" name="Picture 6" descr="Table&#10;&#10;Description automatically generated">
            <a:extLst>
              <a:ext uri="{FF2B5EF4-FFF2-40B4-BE49-F238E27FC236}">
                <a16:creationId xmlns:a16="http://schemas.microsoft.com/office/drawing/2014/main" id="{10D76726-735F-4067-8377-9436EA0D33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003" y="2347465"/>
            <a:ext cx="5880847" cy="2875429"/>
          </a:xfrm>
          <a:prstGeom prst="rect">
            <a:avLst/>
          </a:prstGeom>
        </p:spPr>
      </p:pic>
      <p:sp>
        <p:nvSpPr>
          <p:cNvPr id="6" name="TextBox 1">
            <a:extLst>
              <a:ext uri="{FF2B5EF4-FFF2-40B4-BE49-F238E27FC236}">
                <a16:creationId xmlns:a16="http://schemas.microsoft.com/office/drawing/2014/main" id="{C60173C2-6AD4-4209-AF87-6C0661C5440A}"/>
              </a:ext>
            </a:extLst>
          </p:cNvPr>
          <p:cNvSpPr txBox="1"/>
          <p:nvPr/>
        </p:nvSpPr>
        <p:spPr>
          <a:xfrm>
            <a:off x="296004" y="1580307"/>
            <a:ext cx="5697254" cy="46166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400" b="1">
                <a:latin typeface="Times New Roman"/>
                <a:cs typeface="Times New Roman"/>
              </a:rPr>
              <a:t>Best Predictions: </a:t>
            </a:r>
          </a:p>
        </p:txBody>
      </p:sp>
      <p:sp>
        <p:nvSpPr>
          <p:cNvPr id="8" name="TextBox 1">
            <a:extLst>
              <a:ext uri="{FF2B5EF4-FFF2-40B4-BE49-F238E27FC236}">
                <a16:creationId xmlns:a16="http://schemas.microsoft.com/office/drawing/2014/main" id="{DA414943-73D2-4F13-9538-F006B8960858}"/>
              </a:ext>
            </a:extLst>
          </p:cNvPr>
          <p:cNvSpPr txBox="1"/>
          <p:nvPr/>
        </p:nvSpPr>
        <p:spPr>
          <a:xfrm>
            <a:off x="6176849" y="1579747"/>
            <a:ext cx="5858619" cy="46166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400" b="1">
                <a:latin typeface="Times New Roman"/>
                <a:cs typeface="Times New Roman"/>
              </a:rPr>
              <a:t>Worst Predictions: </a:t>
            </a:r>
          </a:p>
        </p:txBody>
      </p:sp>
      <p:pic>
        <p:nvPicPr>
          <p:cNvPr id="9" name="Picture 12" descr="Table&#10;&#10;Description automatically generated">
            <a:extLst>
              <a:ext uri="{FF2B5EF4-FFF2-40B4-BE49-F238E27FC236}">
                <a16:creationId xmlns:a16="http://schemas.microsoft.com/office/drawing/2014/main" id="{B4304C5E-2C95-4DF9-A2D3-5C67C63EE0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3258" y="2340105"/>
            <a:ext cx="6042211" cy="2882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9327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B0A97C-FEC6-43DD-B671-5C9E3D069F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8798" y="648368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600" b="1" kern="120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6A01919-2789-4406-A06A-0D6CDE41BD27}" type="slidenum">
              <a:rPr lang="en-CA" smtClean="0"/>
              <a:pPr/>
              <a:t>25</a:t>
            </a:fld>
            <a:endParaRPr lang="en-CA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C3A4F60-79F3-4B39-B2FF-B5B76C384E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/>
              <a:t>CF Using </a:t>
            </a:r>
            <a:r>
              <a:rPr lang="en-GB" sz="4400">
                <a:latin typeface="Times New Roman"/>
                <a:cs typeface="Times New Roman"/>
              </a:rPr>
              <a:t>Surprise Library - Predictions</a:t>
            </a:r>
            <a:endParaRPr lang="en-CA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14D44B5-A694-403E-B08C-115CD6D47A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247"/>
          <a:stretch/>
        </p:blipFill>
        <p:spPr>
          <a:xfrm>
            <a:off x="1053182" y="1078559"/>
            <a:ext cx="10247335" cy="2520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D7DE5F1-2FC0-45D3-95B5-FBB62338EE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874" r="1466" b="9037"/>
          <a:stretch/>
        </p:blipFill>
        <p:spPr>
          <a:xfrm>
            <a:off x="969251" y="3963684"/>
            <a:ext cx="10253498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2991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B0A97C-FEC6-43DD-B671-5C9E3D069F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8798" y="648368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600" b="1" kern="120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6A01919-2789-4406-A06A-0D6CDE41BD27}" type="slidenum">
              <a:rPr lang="en-CA" smtClean="0"/>
              <a:pPr/>
              <a:t>26</a:t>
            </a:fld>
            <a:endParaRPr lang="en-CA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C3A4F60-79F3-4B39-B2FF-B5B76C384E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/>
              <a:t>CF Using </a:t>
            </a:r>
            <a:r>
              <a:rPr lang="en-GB" sz="4400">
                <a:latin typeface="Times New Roman"/>
                <a:cs typeface="Times New Roman"/>
              </a:rPr>
              <a:t>Surprise Library - Error Analysis</a:t>
            </a:r>
            <a:endParaRPr lang="en-CA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42E5710-1135-4026-8170-C4DF196990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7362" y="2137881"/>
            <a:ext cx="8677275" cy="426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99130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B0A97C-FEC6-43DD-B671-5C9E3D069F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8798" y="648368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600" b="1" kern="120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6A01919-2789-4406-A06A-0D6CDE41BD27}" type="slidenum">
              <a:rPr lang="en-CA" smtClean="0"/>
              <a:pPr/>
              <a:t>27</a:t>
            </a:fld>
            <a:endParaRPr lang="en-CA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C3A4F60-79F3-4B39-B2FF-B5B76C384E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/>
              <a:t>CF Using </a:t>
            </a:r>
            <a:r>
              <a:rPr lang="en-GB" sz="4400">
                <a:latin typeface="Times New Roman"/>
                <a:cs typeface="Times New Roman"/>
              </a:rPr>
              <a:t>Surprise Library - Error Analysis</a:t>
            </a:r>
            <a:endParaRPr lang="en-CA"/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23AE5530-A9E0-480B-BE17-1266DC596D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7750" y="2258922"/>
            <a:ext cx="8458200" cy="4210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62396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BD8FDD-4FFA-41BF-BD70-5230F61A4A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8798" y="648368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600" b="1" kern="120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6A01919-2789-4406-A06A-0D6CDE41BD27}" type="slidenum">
              <a:rPr lang="en-CA" smtClean="0"/>
              <a:pPr/>
              <a:t>28</a:t>
            </a:fld>
            <a:endParaRPr lang="en-CA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AE435FC-6ADB-4CB7-B0F6-11C897F9F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289" y="562476"/>
            <a:ext cx="11210701" cy="539416"/>
          </a:xfrm>
        </p:spPr>
        <p:txBody>
          <a:bodyPr>
            <a:normAutofit fontScale="90000"/>
          </a:bodyPr>
          <a:lstStyle/>
          <a:p>
            <a:r>
              <a:rPr lang="en-GB" sz="4400">
                <a:latin typeface="Times New Roman"/>
                <a:cs typeface="Times New Roman"/>
              </a:rPr>
              <a:t>Chatbot Implementation</a:t>
            </a:r>
            <a:endParaRPr lang="en-CA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A962D50-52C7-476F-A942-0ABC4013B0EE}"/>
              </a:ext>
            </a:extLst>
          </p:cNvPr>
          <p:cNvGrpSpPr/>
          <p:nvPr/>
        </p:nvGrpSpPr>
        <p:grpSpPr>
          <a:xfrm>
            <a:off x="1990382" y="2732612"/>
            <a:ext cx="7001388" cy="1392775"/>
            <a:chOff x="1478416" y="4695848"/>
            <a:chExt cx="7001388" cy="1392775"/>
          </a:xfrm>
        </p:grpSpPr>
        <p:sp>
          <p:nvSpPr>
            <p:cNvPr id="6" name="Arrow: Right 5">
              <a:extLst>
                <a:ext uri="{FF2B5EF4-FFF2-40B4-BE49-F238E27FC236}">
                  <a16:creationId xmlns:a16="http://schemas.microsoft.com/office/drawing/2014/main" id="{629A3FC0-C075-4451-A9BD-60C99A597D67}"/>
                </a:ext>
              </a:extLst>
            </p:cNvPr>
            <p:cNvSpPr/>
            <p:nvPr/>
          </p:nvSpPr>
          <p:spPr>
            <a:xfrm>
              <a:off x="4027978" y="5273174"/>
              <a:ext cx="684000" cy="333375"/>
            </a:xfrm>
            <a:prstGeom prst="rightArrow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669D129-9B03-4C6C-8204-BCA43D2332AC}"/>
                </a:ext>
              </a:extLst>
            </p:cNvPr>
            <p:cNvSpPr/>
            <p:nvPr/>
          </p:nvSpPr>
          <p:spPr>
            <a:xfrm>
              <a:off x="6967804" y="4994136"/>
              <a:ext cx="1512000" cy="72000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Chatbot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4DE38A0-67DE-475B-9483-06665C45E072}"/>
                </a:ext>
              </a:extLst>
            </p:cNvPr>
            <p:cNvSpPr/>
            <p:nvPr/>
          </p:nvSpPr>
          <p:spPr>
            <a:xfrm>
              <a:off x="4850925" y="4695848"/>
              <a:ext cx="1095376" cy="1392775"/>
            </a:xfrm>
            <a:prstGeom prst="rect">
              <a:avLst/>
            </a:prstGeom>
            <a:noFill/>
            <a:ln w="38100">
              <a:solidFill>
                <a:srgbClr val="C00000"/>
              </a:solidFill>
              <a:prstDash val="lgDash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26DC21A-E8BF-4570-9788-3939A5FF81DC}"/>
                </a:ext>
              </a:extLst>
            </p:cNvPr>
            <p:cNvSpPr/>
            <p:nvPr/>
          </p:nvSpPr>
          <p:spPr>
            <a:xfrm>
              <a:off x="4981033" y="4915786"/>
              <a:ext cx="803342" cy="422776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b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Flask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6FB6A88-04D1-4D17-803F-03E08B7C98F3}"/>
                </a:ext>
              </a:extLst>
            </p:cNvPr>
            <p:cNvSpPr/>
            <p:nvPr/>
          </p:nvSpPr>
          <p:spPr>
            <a:xfrm>
              <a:off x="5003044" y="5526200"/>
              <a:ext cx="803342" cy="422776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b="1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ngrok</a:t>
              </a:r>
              <a:endParaRPr lang="en-CA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9E07801-05FB-40BF-A399-4961120EFEE5}"/>
                </a:ext>
              </a:extLst>
            </p:cNvPr>
            <p:cNvSpPr/>
            <p:nvPr/>
          </p:nvSpPr>
          <p:spPr>
            <a:xfrm>
              <a:off x="1478416" y="5030317"/>
              <a:ext cx="2473391" cy="752032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b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Recommender System </a:t>
              </a:r>
            </a:p>
          </p:txBody>
        </p:sp>
        <p:sp>
          <p:nvSpPr>
            <p:cNvPr id="12" name="Arrow: Right 11">
              <a:extLst>
                <a:ext uri="{FF2B5EF4-FFF2-40B4-BE49-F238E27FC236}">
                  <a16:creationId xmlns:a16="http://schemas.microsoft.com/office/drawing/2014/main" id="{6197E4B5-8CB5-48D7-A02F-D6F5B0028D39}"/>
                </a:ext>
              </a:extLst>
            </p:cNvPr>
            <p:cNvSpPr/>
            <p:nvPr/>
          </p:nvSpPr>
          <p:spPr>
            <a:xfrm>
              <a:off x="6123349" y="5225549"/>
              <a:ext cx="684000" cy="333375"/>
            </a:xfrm>
            <a:prstGeom prst="rightArrow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</p:spTree>
    <p:extLst>
      <p:ext uri="{BB962C8B-B14F-4D97-AF65-F5344CB8AC3E}">
        <p14:creationId xmlns:p14="http://schemas.microsoft.com/office/powerpoint/2010/main" val="24047060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BD8FDD-4FFA-41BF-BD70-5230F61A4A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8798" y="648368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600" b="1" kern="120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6A01919-2789-4406-A06A-0D6CDE41BD27}" type="slidenum">
              <a:rPr lang="en-CA" smtClean="0"/>
              <a:pPr/>
              <a:t>29</a:t>
            </a:fld>
            <a:endParaRPr lang="en-CA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AE435FC-6ADB-4CB7-B0F6-11C897F9F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289" y="562476"/>
            <a:ext cx="11210701" cy="539416"/>
          </a:xfrm>
        </p:spPr>
        <p:txBody>
          <a:bodyPr>
            <a:normAutofit fontScale="90000"/>
          </a:bodyPr>
          <a:lstStyle/>
          <a:p>
            <a:r>
              <a:rPr lang="en-GB" sz="4400">
                <a:latin typeface="Times New Roman"/>
                <a:cs typeface="Times New Roman"/>
              </a:rPr>
              <a:t>Chatbot Implementation</a:t>
            </a:r>
            <a:endParaRPr lang="en-CA"/>
          </a:p>
        </p:txBody>
      </p:sp>
      <p:pic>
        <p:nvPicPr>
          <p:cNvPr id="13" name="Picture 5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C3934AF9-8128-442C-8D19-E1348BC76D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5130" y="2212384"/>
            <a:ext cx="3197726" cy="4038384"/>
          </a:xfrm>
          <a:prstGeom prst="rect">
            <a:avLst/>
          </a:prstGeom>
        </p:spPr>
      </p:pic>
      <p:pic>
        <p:nvPicPr>
          <p:cNvPr id="14" name="Picture 14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AD577623-A2A4-468C-9C68-CEA46B4751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3117" y="2214024"/>
            <a:ext cx="3178539" cy="403871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A0C9CED-D6B3-4A65-848A-ADAB81C93F51}"/>
              </a:ext>
            </a:extLst>
          </p:cNvPr>
          <p:cNvSpPr txBox="1"/>
          <p:nvPr/>
        </p:nvSpPr>
        <p:spPr>
          <a:xfrm>
            <a:off x="1883610" y="1569452"/>
            <a:ext cx="315762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Recommendation based on Providence: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7B77A6F-8D48-4C47-B397-8090CA4F71F0}"/>
              </a:ext>
            </a:extLst>
          </p:cNvPr>
          <p:cNvSpPr txBox="1"/>
          <p:nvPr/>
        </p:nvSpPr>
        <p:spPr>
          <a:xfrm>
            <a:off x="7053012" y="1565275"/>
            <a:ext cx="315762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Recommendation based on Location type:</a:t>
            </a:r>
          </a:p>
        </p:txBody>
      </p:sp>
    </p:spTree>
    <p:extLst>
      <p:ext uri="{BB962C8B-B14F-4D97-AF65-F5344CB8AC3E}">
        <p14:creationId xmlns:p14="http://schemas.microsoft.com/office/powerpoint/2010/main" val="5787458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1788CFD-034F-4AF4-8ACD-08C2C3A3CB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500" y="1257188"/>
            <a:ext cx="11210701" cy="4506609"/>
          </a:xfrm>
        </p:spPr>
        <p:txBody>
          <a:bodyPr>
            <a:normAutofit fontScale="92500"/>
          </a:bodyPr>
          <a:lstStyle/>
          <a:p>
            <a:pPr algn="just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Implement a recommendation system based on content and collaborative filtering, leveraging many algorithms to provide different prediction features such as providing recommendations based on:</a:t>
            </a:r>
          </a:p>
          <a:p>
            <a:pPr lvl="1" algn="just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Attraction type</a:t>
            </a:r>
          </a:p>
          <a:p>
            <a:pPr lvl="1" algn="just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Targeted province</a:t>
            </a:r>
          </a:p>
          <a:p>
            <a:pPr lvl="1" algn="just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The best time to visit the attraction</a:t>
            </a:r>
          </a:p>
          <a:p>
            <a:pPr lvl="1" algn="just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Multiple combined features</a:t>
            </a:r>
          </a:p>
          <a:p>
            <a:pPr algn="just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Resulting with multi functional recommender system that based on content, context and ratings.</a:t>
            </a:r>
          </a:p>
          <a:p>
            <a:pPr algn="just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Choosing the best performing model and implemented a chatbot for it. Therefore, the recommender system turned out to be very useful and convenient to use for the tourists.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40E4D09-C8AF-41E2-BFDB-B6E88F8C91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8798" y="648368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600" b="1" kern="120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6A01919-2789-4406-A06A-0D6CDE41BD27}" type="slidenum">
              <a:rPr lang="en-CA" smtClean="0"/>
              <a:pPr/>
              <a:t>3</a:t>
            </a:fld>
            <a:endParaRPr lang="en-CA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CC565A0-B4BD-4C8A-8042-3C41DD164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/>
              <a:t>Problem Statement</a:t>
            </a:r>
          </a:p>
        </p:txBody>
      </p:sp>
    </p:spTree>
    <p:extLst>
      <p:ext uri="{BB962C8B-B14F-4D97-AF65-F5344CB8AC3E}">
        <p14:creationId xmlns:p14="http://schemas.microsoft.com/office/powerpoint/2010/main" val="42726061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C00E90F-F736-48EE-9E87-16AAA42846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7912" y="1240305"/>
            <a:ext cx="9634407" cy="523848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27965" indent="-227965"/>
            <a:r>
              <a:rPr lang="en" sz="1800">
                <a:latin typeface="Times New Roman"/>
                <a:cs typeface="Times New Roman"/>
              </a:rPr>
              <a:t>There are numerous ways to create recommender systems which performs well. The champion model depends on the requirements of the developer.</a:t>
            </a:r>
          </a:p>
          <a:p>
            <a:pPr marL="227965" indent="-227965"/>
            <a:r>
              <a:rPr lang="en" sz="1800">
                <a:latin typeface="Times New Roman"/>
                <a:cs typeface="Times New Roman"/>
              </a:rPr>
              <a:t>We analyzed the results and considered the error analysis and concluded that Content Based Model using Cosine similarity is our champion model.</a:t>
            </a:r>
            <a:endParaRPr lang="en" sz="1800"/>
          </a:p>
          <a:p>
            <a:pPr marL="227965" indent="-227965"/>
            <a:r>
              <a:rPr lang="en" sz="1800">
                <a:latin typeface="Times New Roman"/>
                <a:cs typeface="Times New Roman"/>
              </a:rPr>
              <a:t>After choosing the champion model ,we designed our chatbot system using this model and results achieved for the same are satisfactory.</a:t>
            </a:r>
            <a:endParaRPr lang="en-GB">
              <a:latin typeface="Times New Roman"/>
              <a:cs typeface="Times New Roman"/>
            </a:endParaRPr>
          </a:p>
          <a:p>
            <a:pPr marL="227965" indent="-227965"/>
            <a:r>
              <a:rPr lang="en" sz="1800">
                <a:latin typeface="Times New Roman"/>
                <a:cs typeface="Times New Roman"/>
              </a:rPr>
              <a:t>Implementation of Chatbot involved some deep research work and new techniques and therefore proved to be very challenging.</a:t>
            </a:r>
          </a:p>
          <a:p>
            <a:pPr marL="227965" indent="-227965"/>
            <a:r>
              <a:rPr lang="en" sz="1800">
                <a:latin typeface="Times New Roman"/>
                <a:cs typeface="Times New Roman"/>
              </a:rPr>
              <a:t>Web scraping proved to be beneficial to get the required dataset from TripAdvisor. </a:t>
            </a:r>
            <a:r>
              <a:rPr lang="en">
                <a:latin typeface="Times New Roman"/>
                <a:cs typeface="Times New Roman"/>
              </a:rPr>
              <a:t> </a:t>
            </a:r>
            <a:endParaRPr lang="en-GB">
              <a:latin typeface="Times New Roman"/>
              <a:cs typeface="Times New Roman"/>
            </a:endParaRPr>
          </a:p>
          <a:p>
            <a:pPr marL="227965" indent="-227965"/>
            <a:r>
              <a:rPr lang="en" sz="1800">
                <a:latin typeface="Times New Roman"/>
                <a:cs typeface="Times New Roman"/>
              </a:rPr>
              <a:t>Classification algorithms performs poorly due to inadequate data.</a:t>
            </a:r>
            <a:endParaRPr lang="en">
              <a:latin typeface="Times New Roman"/>
              <a:cs typeface="Times New Roman"/>
            </a:endParaRPr>
          </a:p>
          <a:p>
            <a:pPr marL="227965" indent="-227965"/>
            <a:r>
              <a:rPr lang="en" sz="1800">
                <a:latin typeface="Times New Roman"/>
                <a:cs typeface="Times New Roman"/>
              </a:rPr>
              <a:t>The dataset scrapped from the website further needed some improvisations to make it ideal for our use case.</a:t>
            </a:r>
            <a:endParaRPr lang="en" sz="1800"/>
          </a:p>
          <a:p>
            <a:pPr marL="227965" indent="-227965"/>
            <a:endParaRPr lang="en" sz="1800"/>
          </a:p>
          <a:p>
            <a:pPr marL="227965" indent="-227965"/>
            <a:endParaRPr lang="en" sz="1800"/>
          </a:p>
          <a:p>
            <a:pPr marL="0" indent="0">
              <a:buNone/>
            </a:pPr>
            <a:endParaRPr lang="en-CA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FB00DE7-083A-47EB-A406-1A1781BE03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8798" y="648368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600" b="1" kern="120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6A01919-2789-4406-A06A-0D6CDE41BD27}" type="slidenum">
              <a:rPr lang="en-CA" smtClean="0"/>
              <a:pPr/>
              <a:t>30</a:t>
            </a:fld>
            <a:endParaRPr lang="en-CA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5C8B383-AE17-4F2B-B822-4C84028A68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912" y="571280"/>
            <a:ext cx="9686702" cy="539416"/>
          </a:xfrm>
        </p:spPr>
        <p:txBody>
          <a:bodyPr>
            <a:normAutofit fontScale="90000"/>
          </a:bodyPr>
          <a:lstStyle/>
          <a:p>
            <a:r>
              <a:rPr lang="en-CA" sz="4400" dirty="0">
                <a:latin typeface="Times New Roman"/>
                <a:cs typeface="Times New Roman"/>
              </a:rPr>
              <a:t>Summary &amp; </a:t>
            </a:r>
            <a:r>
              <a:rPr lang="en-GB" sz="4400" dirty="0">
                <a:latin typeface="Times New Roman"/>
                <a:cs typeface="Times New Roman"/>
              </a:rPr>
              <a:t>Insights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5656515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5" descr="Question mark on green pastel background">
            <a:extLst>
              <a:ext uri="{FF2B5EF4-FFF2-40B4-BE49-F238E27FC236}">
                <a16:creationId xmlns:a16="http://schemas.microsoft.com/office/drawing/2014/main" id="{FBB2C623-320D-4C91-AEAB-3A28D1D991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818" b="909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6F8E0D2-7B84-4C54-8C9E-451F585237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2789798"/>
            <a:ext cx="4830183" cy="1751852"/>
          </a:xfrm>
        </p:spPr>
        <p:txBody>
          <a:bodyPr anchor="b">
            <a:normAutofit/>
          </a:bodyPr>
          <a:lstStyle/>
          <a:p>
            <a:pPr algn="l"/>
            <a:r>
              <a:rPr lang="en-CA" sz="4800">
                <a:latin typeface="Times New Roman"/>
                <a:cs typeface="Times New Roman"/>
              </a:rPr>
              <a:t>Open for questions</a:t>
            </a:r>
            <a:endParaRPr lang="en-US" sz="4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2219B7-BB4A-4669-848A-3C98C2CEAF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8798" y="648368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ctr" defTabSz="457200" rtl="0" eaLnBrk="1" latinLnBrk="0" hangingPunct="1">
              <a:defRPr sz="1600" b="1" kern="120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36A01919-2789-4406-A06A-0D6CDE41BD27}" type="slidenum">
              <a:rPr lang="en-CA" smtClean="0"/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CA" sz="12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9050FD-B50A-4A45-879F-4EA51ED1B605}"/>
              </a:ext>
            </a:extLst>
          </p:cNvPr>
          <p:cNvSpPr txBox="1"/>
          <p:nvPr/>
        </p:nvSpPr>
        <p:spPr>
          <a:xfrm>
            <a:off x="3218330" y="71718"/>
            <a:ext cx="609600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54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542096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40E4D09-C8AF-41E2-BFDB-B6E88F8C91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8798" y="648368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600" b="1" kern="120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6A01919-2789-4406-A06A-0D6CDE41BD27}" type="slidenum">
              <a:rPr lang="en-CA" smtClean="0"/>
              <a:pPr/>
              <a:t>4</a:t>
            </a:fld>
            <a:endParaRPr lang="en-CA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CC565A0-B4BD-4C8A-8042-3C41DD164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/>
              <a:t>Methodology</a:t>
            </a:r>
          </a:p>
        </p:txBody>
      </p:sp>
      <p:pic>
        <p:nvPicPr>
          <p:cNvPr id="7" name="Picture 4" descr="Diagram, schematic&#10;&#10;Description automatically generated">
            <a:extLst>
              <a:ext uri="{FF2B5EF4-FFF2-40B4-BE49-F238E27FC236}">
                <a16:creationId xmlns:a16="http://schemas.microsoft.com/office/drawing/2014/main" id="{ADD6E386-E1D3-444C-89E5-7CAE2D43B9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30540"/>
            <a:ext cx="10515599" cy="4707768"/>
          </a:xfrm>
          <a:prstGeom prst="rect">
            <a:avLst/>
          </a:prstGeom>
        </p:spPr>
      </p:pic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B1C3F684-9896-4C20-B567-B16400EFA2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322" y="1011361"/>
            <a:ext cx="5459429" cy="2142805"/>
          </a:xfrm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GB" sz="3200" b="1" u="sng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Models Created:</a:t>
            </a:r>
            <a:endParaRPr lang="en-GB" sz="3200" b="1" u="sng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GB" b="1">
                <a:latin typeface="Times New Roman" panose="02020603050405020304" pitchFamily="18" charset="0"/>
                <a:cs typeface="Times New Roman" panose="02020603050405020304" pitchFamily="18" charset="0"/>
              </a:rPr>
              <a:t>Content based model based on: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>
                <a:latin typeface="Times New Roman" panose="02020603050405020304" pitchFamily="18" charset="0"/>
                <a:cs typeface="Times New Roman" panose="02020603050405020304" pitchFamily="18" charset="0"/>
              </a:rPr>
              <a:t>The type of location.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en-GB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 province of location.</a:t>
            </a:r>
            <a:endParaRPr lang="en-GB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GB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en-GB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 best time to visit.</a:t>
            </a:r>
            <a:endParaRPr lang="en-GB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GB">
                <a:latin typeface="Times New Roman" panose="02020603050405020304" pitchFamily="18" charset="0"/>
                <a:cs typeface="Times New Roman" panose="02020603050405020304" pitchFamily="18" charset="0"/>
              </a:rPr>
              <a:t>Multiple combined features.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>
                <a:latin typeface="Times New Roman" panose="02020603050405020304" pitchFamily="18" charset="0"/>
                <a:cs typeface="Times New Roman" panose="02020603050405020304" pitchFamily="18" charset="0"/>
              </a:rPr>
              <a:t>K-means clustering algorithm for unsupervised learning.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b="1">
                <a:latin typeface="Times New Roman" panose="02020603050405020304" pitchFamily="18" charset="0"/>
                <a:cs typeface="Times New Roman" panose="02020603050405020304" pitchFamily="18" charset="0"/>
              </a:rPr>
              <a:t>Collaborative filtering model based on: 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>
                <a:latin typeface="Times New Roman" panose="02020603050405020304" pitchFamily="18" charset="0"/>
                <a:cs typeface="Times New Roman" panose="02020603050405020304" pitchFamily="18" charset="0"/>
              </a:rPr>
              <a:t>Multiple classification algorithms in </a:t>
            </a:r>
            <a:r>
              <a:rPr lang="en-GB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Scikit-learn </a:t>
            </a:r>
            <a:r>
              <a:rPr lang="en-GB">
                <a:latin typeface="Times New Roman" panose="02020603050405020304" pitchFamily="18" charset="0"/>
                <a:cs typeface="Times New Roman" panose="02020603050405020304" pitchFamily="18" charset="0"/>
              </a:rPr>
              <a:t>Library for supervised learning.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Multiple algorithms in Surprise Library</a:t>
            </a:r>
            <a:endParaRPr lang="en-GB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05431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E11429-7779-4E2B-83D4-A13CF1EF19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8798" y="648368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600" b="1" kern="120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6A01919-2789-4406-A06A-0D6CDE41BD27}" type="slidenum">
              <a:rPr lang="en-CA" smtClean="0"/>
              <a:pPr/>
              <a:t>5</a:t>
            </a:fld>
            <a:endParaRPr lang="en-CA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F2C2ADC-2890-4130-96AE-90F853BB35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/>
              <a:t>Data Perpetration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3312D4E5-CA9C-497C-AF30-06454161CB54}"/>
              </a:ext>
            </a:extLst>
          </p:cNvPr>
          <p:cNvSpPr txBox="1">
            <a:spLocks/>
          </p:cNvSpPr>
          <p:nvPr/>
        </p:nvSpPr>
        <p:spPr>
          <a:xfrm>
            <a:off x="838199" y="1335726"/>
            <a:ext cx="10515599" cy="77921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589" indent="-228589" algn="l" defTabSz="914356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767" indent="-228589" algn="l" defTabSz="91435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2946" indent="-228589" algn="l" defTabSz="91435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123" indent="-228589" algn="l" defTabSz="91435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302" indent="-228589" algn="l" defTabSz="91435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481" indent="-228589" algn="l" defTabSz="91435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8" indent="-228589" algn="l" defTabSz="91435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37" indent="-228589" algn="l" defTabSz="91435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15" indent="-228589" algn="l" defTabSz="91435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1800">
                <a:latin typeface="Times New Roman"/>
                <a:cs typeface="Times New Roman"/>
              </a:rPr>
              <a:t>We scrapped the trip advisor website and then added modifications to it to get the desired dataset as per our requirements.</a:t>
            </a:r>
            <a:br>
              <a:rPr lang="en-CA" sz="1800">
                <a:latin typeface="Times New Roman"/>
                <a:cs typeface="Times New Roman"/>
              </a:rPr>
            </a:br>
            <a:r>
              <a:rPr lang="en-CA" sz="1800">
                <a:latin typeface="Times New Roman"/>
                <a:cs typeface="Times New Roman"/>
              </a:rPr>
              <a:t>TripAdvisor Website Link: </a:t>
            </a:r>
            <a:r>
              <a:rPr lang="en-CA" sz="1800">
                <a:latin typeface="Times New Roman"/>
                <a:cs typeface="Times New Roman"/>
                <a:hlinkClick r:id="rId2"/>
              </a:rPr>
              <a:t>https://www.tripadvisor.in/Attractions-g153339-Activities-Canada.html</a:t>
            </a:r>
            <a:endParaRPr lang="en-US" sz="1800"/>
          </a:p>
          <a:p>
            <a:endParaRPr lang="en-CA" sz="110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C9B720-FD9C-4487-99C1-C6EADB911A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263140"/>
            <a:ext cx="10515599" cy="417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0833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B664362-4790-4AE0-978C-2E7CF91F4F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8798" y="648368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600" b="1" kern="120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6A01919-2789-4406-A06A-0D6CDE41BD27}" type="slidenum">
              <a:rPr lang="en-CA" smtClean="0"/>
              <a:pPr/>
              <a:t>6</a:t>
            </a:fld>
            <a:endParaRPr lang="en-CA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9F1AB95-AF3D-4AFC-9387-C8F8D46DF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/>
              <a:t>Exploratory Data Analysis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C3A506-AEAD-4655-9AE2-F9C0E1ABA7AD}"/>
              </a:ext>
            </a:extLst>
          </p:cNvPr>
          <p:cNvSpPr txBox="1"/>
          <p:nvPr/>
        </p:nvSpPr>
        <p:spPr>
          <a:xfrm>
            <a:off x="2510118" y="1255059"/>
            <a:ext cx="815788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CA" sz="2400" b="1">
                <a:latin typeface="Times New Roman"/>
              </a:rPr>
              <a:t>Visualization for tourist locations based on the province.</a:t>
            </a:r>
            <a:endParaRPr lang="en-GB" sz="2400"/>
          </a:p>
        </p:txBody>
      </p:sp>
      <p:pic>
        <p:nvPicPr>
          <p:cNvPr id="6" name="Picture 8">
            <a:extLst>
              <a:ext uri="{FF2B5EF4-FFF2-40B4-BE49-F238E27FC236}">
                <a16:creationId xmlns:a16="http://schemas.microsoft.com/office/drawing/2014/main" id="{651355B7-3BC6-48AB-94B2-54769124D2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2190733"/>
            <a:ext cx="6813176" cy="4046793"/>
          </a:xfrm>
          <a:prstGeom prst="rect">
            <a:avLst/>
          </a:prstGeom>
        </p:spPr>
      </p:pic>
      <p:pic>
        <p:nvPicPr>
          <p:cNvPr id="7" name="Picture 10" descr="Chart, treemap chart&#10;&#10;Description automatically generated">
            <a:extLst>
              <a:ext uri="{FF2B5EF4-FFF2-40B4-BE49-F238E27FC236}">
                <a16:creationId xmlns:a16="http://schemas.microsoft.com/office/drawing/2014/main" id="{D6B39D17-C3E3-4E40-A225-882E6A9E47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2618" y="2220554"/>
            <a:ext cx="4347882" cy="4016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217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B664362-4790-4AE0-978C-2E7CF91F4F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8798" y="648368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600" b="1" kern="120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6A01919-2789-4406-A06A-0D6CDE41BD27}" type="slidenum">
              <a:rPr lang="en-CA" smtClean="0"/>
              <a:pPr/>
              <a:t>7</a:t>
            </a:fld>
            <a:endParaRPr lang="en-CA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9F1AB95-AF3D-4AFC-9387-C8F8D46DF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/>
              <a:t>Exploratory Data Analysis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099301-350A-4209-911A-E5C63DA55BEB}"/>
              </a:ext>
            </a:extLst>
          </p:cNvPr>
          <p:cNvSpPr txBox="1"/>
          <p:nvPr/>
        </p:nvSpPr>
        <p:spPr>
          <a:xfrm>
            <a:off x="1532965" y="1156448"/>
            <a:ext cx="1007632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400" b="1"/>
              <a:t>Visualization for </a:t>
            </a:r>
            <a:r>
              <a:rPr lang="en-GB" sz="2400" b="1">
                <a:ea typeface="+mn-lt"/>
                <a:cs typeface="+mn-lt"/>
              </a:rPr>
              <a:t>best time to visit places in summer along with its ratings</a:t>
            </a:r>
            <a:r>
              <a:rPr lang="en-GB" sz="2400" b="1"/>
              <a:t> </a:t>
            </a:r>
          </a:p>
        </p:txBody>
      </p:sp>
      <p:pic>
        <p:nvPicPr>
          <p:cNvPr id="9" name="Content Placeholder 8" descr="Chart, pie chart&#10;&#10;Description automatically generated">
            <a:extLst>
              <a:ext uri="{FF2B5EF4-FFF2-40B4-BE49-F238E27FC236}">
                <a16:creationId xmlns:a16="http://schemas.microsoft.com/office/drawing/2014/main" id="{F2B30689-CD6D-4F39-9764-58BA5F95AB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87918" y="1719575"/>
            <a:ext cx="8720912" cy="4554618"/>
          </a:xfrm>
        </p:spPr>
      </p:pic>
    </p:spTree>
    <p:extLst>
      <p:ext uri="{BB962C8B-B14F-4D97-AF65-F5344CB8AC3E}">
        <p14:creationId xmlns:p14="http://schemas.microsoft.com/office/powerpoint/2010/main" val="11101898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B664362-4790-4AE0-978C-2E7CF91F4F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8798" y="648368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600" b="1" kern="120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6A01919-2789-4406-A06A-0D6CDE41BD27}" type="slidenum">
              <a:rPr lang="en-CA" smtClean="0"/>
              <a:pPr/>
              <a:t>8</a:t>
            </a:fld>
            <a:endParaRPr lang="en-CA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9F1AB95-AF3D-4AFC-9387-C8F8D46DF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/>
              <a:t>Exploratory Data Analysis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EC712FE1-7DBC-4AB8-B5AF-4A2FB5DAD6F0}"/>
              </a:ext>
            </a:extLst>
          </p:cNvPr>
          <p:cNvSpPr txBox="1">
            <a:spLocks/>
          </p:cNvSpPr>
          <p:nvPr/>
        </p:nvSpPr>
        <p:spPr>
          <a:xfrm>
            <a:off x="838199" y="1335726"/>
            <a:ext cx="10515599" cy="42062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228589" indent="-228589" algn="l" defTabSz="914356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767" indent="-228589" algn="l" defTabSz="91435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2946" indent="-228589" algn="l" defTabSz="91435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123" indent="-228589" algn="l" defTabSz="91435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302" indent="-228589" algn="l" defTabSz="91435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481" indent="-228589" algn="l" defTabSz="91435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8" indent="-228589" algn="l" defTabSz="91435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37" indent="-228589" algn="l" defTabSz="91435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15" indent="-228589" algn="l" defTabSz="91435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>
                <a:latin typeface="Times New Roman"/>
                <a:cs typeface="Times New Roman"/>
              </a:rPr>
              <a:t>Visualization for number of user ratings per province</a:t>
            </a:r>
            <a:endParaRPr lang="en-US"/>
          </a:p>
        </p:txBody>
      </p:sp>
      <p:pic>
        <p:nvPicPr>
          <p:cNvPr id="11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C3E1D8BB-C9FD-43E9-A1CC-50225FAEF6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322811"/>
            <a:ext cx="10515599" cy="35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4063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992862-8A2F-4B5E-8A51-3E06CDFD89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2266" y="707242"/>
            <a:ext cx="10706099" cy="738095"/>
          </a:xfrm>
        </p:spPr>
        <p:txBody>
          <a:bodyPr>
            <a:normAutofit/>
          </a:bodyPr>
          <a:lstStyle/>
          <a:p>
            <a:r>
              <a:rPr lang="en-GB" sz="4000">
                <a:latin typeface="Times New Roman"/>
                <a:cs typeface="Times New Roman"/>
              </a:rPr>
              <a:t>Content Based Filtering (CBF)</a:t>
            </a:r>
            <a:endParaRPr lang="en-GB" sz="400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BDC8E9-CAB1-41CB-B03A-DA43DABC01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7300" y="1765963"/>
            <a:ext cx="9858375" cy="4596185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GB">
              <a:latin typeface="Times New Roman"/>
              <a:cs typeface="Times New Roman"/>
            </a:endParaRPr>
          </a:p>
          <a:p>
            <a:endParaRPr lang="en-GB">
              <a:latin typeface="Times New Roman"/>
              <a:cs typeface="Times New Roman"/>
            </a:endParaRPr>
          </a:p>
          <a:p>
            <a:endParaRPr lang="en-GB">
              <a:latin typeface="Times New Roman"/>
              <a:cs typeface="Times New Roman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F1D144-7D0F-4FC8-94FD-6560AD1551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8798" y="648368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600" b="1" kern="120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6A01919-2789-4406-A06A-0D6CDE41BD27}" type="slidenum">
              <a:rPr lang="en-CA" smtClean="0"/>
              <a:pPr/>
              <a:t>9</a:t>
            </a:fld>
            <a:endParaRPr lang="en-CA"/>
          </a:p>
        </p:txBody>
      </p:sp>
      <p:pic>
        <p:nvPicPr>
          <p:cNvPr id="5" name="Picture 5" descr="Diagram&#10;&#10;Description automatically generated">
            <a:extLst>
              <a:ext uri="{FF2B5EF4-FFF2-40B4-BE49-F238E27FC236}">
                <a16:creationId xmlns:a16="http://schemas.microsoft.com/office/drawing/2014/main" id="{F8B68C5C-E664-4266-99D0-D8F3A35B86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624" y="2315602"/>
            <a:ext cx="10459374" cy="3257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6091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885</Words>
  <Application>Microsoft Office PowerPoint</Application>
  <PresentationFormat>Widescreen</PresentationFormat>
  <Paragraphs>172</Paragraphs>
  <Slides>31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Arial</vt:lpstr>
      <vt:lpstr>Calibri</vt:lpstr>
      <vt:lpstr>Calibri Light</vt:lpstr>
      <vt:lpstr>Times New Roman</vt:lpstr>
      <vt:lpstr>Wingdings</vt:lpstr>
      <vt:lpstr>Office Theme</vt:lpstr>
      <vt:lpstr>Tourism Recommender System</vt:lpstr>
      <vt:lpstr>Outlines</vt:lpstr>
      <vt:lpstr>Problem Statement</vt:lpstr>
      <vt:lpstr>Methodology</vt:lpstr>
      <vt:lpstr>Data Perpetration</vt:lpstr>
      <vt:lpstr>Exploratory Data Analysis</vt:lpstr>
      <vt:lpstr>Exploratory Data Analysis</vt:lpstr>
      <vt:lpstr>Exploratory Data Analysis</vt:lpstr>
      <vt:lpstr>Content Based Filtering (CBF)</vt:lpstr>
      <vt:lpstr>CBF Using Cosine Similarity</vt:lpstr>
      <vt:lpstr>CBF Using Cosine Similarity</vt:lpstr>
      <vt:lpstr>CBF Using Cosine Similarity - Error Analysis</vt:lpstr>
      <vt:lpstr>CBF Using Clustering</vt:lpstr>
      <vt:lpstr>CBF Using Clustering</vt:lpstr>
      <vt:lpstr>CBF Using Clustering</vt:lpstr>
      <vt:lpstr>CBF Using Clustering</vt:lpstr>
      <vt:lpstr>Collaborative Filtering (CF)</vt:lpstr>
      <vt:lpstr>CF Using Scikit Learn Library  </vt:lpstr>
      <vt:lpstr>CF Using Scikit Learn Library  </vt:lpstr>
      <vt:lpstr>CF Using Scikit Learn Library  </vt:lpstr>
      <vt:lpstr>CF Using Scikit Learn Library - Error Analysis </vt:lpstr>
      <vt:lpstr>CF Using Surprise Library</vt:lpstr>
      <vt:lpstr>CF Using Surprise Library</vt:lpstr>
      <vt:lpstr>CF Using Surprise Library - Predictions</vt:lpstr>
      <vt:lpstr>CF Using Surprise Library - Predictions</vt:lpstr>
      <vt:lpstr>CF Using Surprise Library - Error Analysis</vt:lpstr>
      <vt:lpstr>CF Using Surprise Library - Error Analysis</vt:lpstr>
      <vt:lpstr>Chatbot Implementation</vt:lpstr>
      <vt:lpstr>Chatbot Implementation</vt:lpstr>
      <vt:lpstr>Summary &amp; Insights</vt:lpstr>
      <vt:lpstr>Open for questions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KALEESWARAN P</dc:creator>
  <cp:lastModifiedBy>KALEESWARAN P</cp:lastModifiedBy>
  <cp:revision>2</cp:revision>
  <dcterms:created xsi:type="dcterms:W3CDTF">2025-05-04T15:45:24Z</dcterms:created>
  <dcterms:modified xsi:type="dcterms:W3CDTF">2025-05-04T15:58:03Z</dcterms:modified>
</cp:coreProperties>
</file>